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7" r:id="rId2"/>
    <p:sldId id="258" r:id="rId3"/>
    <p:sldId id="259" r:id="rId4"/>
    <p:sldId id="354" r:id="rId5"/>
    <p:sldId id="378" r:id="rId6"/>
    <p:sldId id="379" r:id="rId7"/>
    <p:sldId id="380" r:id="rId8"/>
    <p:sldId id="381" r:id="rId9"/>
    <p:sldId id="388" r:id="rId10"/>
    <p:sldId id="385" r:id="rId11"/>
    <p:sldId id="382" r:id="rId12"/>
    <p:sldId id="389" r:id="rId13"/>
    <p:sldId id="391" r:id="rId14"/>
    <p:sldId id="351" r:id="rId15"/>
    <p:sldId id="369" r:id="rId16"/>
    <p:sldId id="368" r:id="rId17"/>
    <p:sldId id="370" r:id="rId18"/>
    <p:sldId id="392" r:id="rId19"/>
    <p:sldId id="393" r:id="rId20"/>
    <p:sldId id="395" r:id="rId21"/>
    <p:sldId id="394" r:id="rId22"/>
    <p:sldId id="396" r:id="rId23"/>
    <p:sldId id="409" r:id="rId24"/>
    <p:sldId id="411" r:id="rId25"/>
    <p:sldId id="410" r:id="rId26"/>
    <p:sldId id="413" r:id="rId27"/>
    <p:sldId id="414" r:id="rId28"/>
    <p:sldId id="417" r:id="rId29"/>
    <p:sldId id="416" r:id="rId30"/>
    <p:sldId id="418" r:id="rId31"/>
    <p:sldId id="419" r:id="rId32"/>
    <p:sldId id="420" r:id="rId33"/>
    <p:sldId id="421" r:id="rId34"/>
    <p:sldId id="422" r:id="rId35"/>
    <p:sldId id="427" r:id="rId36"/>
    <p:sldId id="423" r:id="rId37"/>
    <p:sldId id="424" r:id="rId38"/>
    <p:sldId id="426" r:id="rId39"/>
    <p:sldId id="425" r:id="rId40"/>
    <p:sldId id="352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  <a:srgbClr val="66CCFF"/>
    <a:srgbClr val="FF6666"/>
    <a:srgbClr val="FFFF66"/>
    <a:srgbClr val="FFCC66"/>
    <a:srgbClr val="FF0080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65"/>
    <p:restoredTop sz="99783" autoAdjust="0"/>
  </p:normalViewPr>
  <p:slideViewPr>
    <p:cSldViewPr snapToGrid="0" snapToObjects="1">
      <p:cViewPr varScale="1">
        <p:scale>
          <a:sx n="86" d="100"/>
          <a:sy n="86" d="100"/>
        </p:scale>
        <p:origin x="-67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2C69A-CE29-5643-9D94-784A56055992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FC2488-E162-ED40-9A65-1C25C8D25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58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02-3703-9011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4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11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1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8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0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7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8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6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2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kleartextbook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DC4D-CA48-394C-A92B-2592F920FFE9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A114C-1D2F-A04A-98A0-B732A253FDF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24">
            <a:hlinkClick r:id="rId13"/>
          </p:cNvPr>
          <p:cNvSpPr/>
          <p:nvPr userDrawn="1"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47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6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3160"/>
            <a:ext cx="7772400" cy="1470025"/>
          </a:xfrm>
        </p:spPr>
        <p:txBody>
          <a:bodyPr/>
          <a:lstStyle/>
          <a:p>
            <a:r>
              <a:rPr lang="en-US" altLang="ko-KR" b="1" dirty="0">
                <a:latin typeface="나눔고딕"/>
                <a:ea typeface="나눔고딕"/>
                <a:cs typeface="나눔고딕"/>
              </a:rPr>
              <a:t>7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과 </a:t>
            </a:r>
            <a:r>
              <a:rPr lang="en-US" altLang="ko-KR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 smtClean="0">
                <a:latin typeface="나눔고딕"/>
                <a:ea typeface="나눔고딕"/>
                <a:cs typeface="나눔고딕"/>
              </a:rPr>
              <a:t>주말</a:t>
            </a:r>
            <a:r>
              <a:rPr lang="en-US" altLang="ko-KR" dirty="0" smtClean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 smtClean="0">
                <a:latin typeface="나눔고딕"/>
                <a:ea typeface="나눔고딕"/>
                <a:cs typeface="나눔고딕"/>
              </a:rPr>
            </a:br>
            <a:r>
              <a:rPr lang="ko-KR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 Weekend]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BL7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5"/>
          <a:stretch/>
        </p:blipFill>
        <p:spPr>
          <a:xfrm>
            <a:off x="1595666" y="1865312"/>
            <a:ext cx="5536374" cy="42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3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85534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3275" y="32001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0" y="4393822"/>
            <a:ext cx="2177239" cy="2177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58" y="2255617"/>
            <a:ext cx="1773112" cy="2050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3275" y="516702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읽다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66630" y="342864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6630" y="5412043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7972" y="3200125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7972" y="5181210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읽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55064" y="4141891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55064" y="622426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9342" y="3911058"/>
            <a:ext cx="1717373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9342" y="5993429"/>
            <a:ext cx="1717373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읽을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4483" y="1609532"/>
            <a:ext cx="635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Conjugation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	</a:t>
            </a:r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V </a:t>
            </a:r>
            <a:r>
              <a:rPr 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+ </a:t>
            </a:r>
            <a:r>
              <a:rPr lang="ko-KR" alt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ㄹ 거예요 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		C +</a:t>
            </a:r>
            <a:r>
              <a:rPr lang="ko-KR" alt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 을 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거예요</a:t>
            </a:r>
            <a:endParaRPr lang="en-US" sz="24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356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83684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1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3391" y="1609532"/>
            <a:ext cx="2771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FF"/>
                </a:solidFill>
                <a:ea typeface="나눔고딕"/>
                <a:cs typeface="나눔고딕"/>
              </a:rPr>
              <a:t>Irregular predicates</a:t>
            </a:r>
            <a:endParaRPr lang="en-US" sz="2400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2253552"/>
              </p:ext>
            </p:extLst>
          </p:nvPr>
        </p:nvGraphicFramePr>
        <p:xfrm>
          <a:off x="377071" y="2465315"/>
          <a:ext cx="8434508" cy="219542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108627"/>
                <a:gridCol w="2108627"/>
                <a:gridCol w="2108627"/>
                <a:gridCol w="2108627"/>
              </a:tblGrid>
              <a:tr h="73180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2800" dirty="0" smtClean="0">
                          <a:solidFill>
                            <a:srgbClr val="008000"/>
                          </a:solidFill>
                          <a:latin typeface="+mn-lt"/>
                          <a:cs typeface="Arial Black"/>
                        </a:rPr>
                        <a:t>/</a:t>
                      </a:r>
                      <a:r>
                        <a:rPr lang="ko-KR" altLang="en-US" sz="2800" dirty="0" smtClean="0">
                          <a:solidFill>
                            <a:srgbClr val="0080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ㄷ</a:t>
                      </a:r>
                      <a:r>
                        <a:rPr lang="en-US" altLang="ko-KR" sz="2800" dirty="0" smtClean="0">
                          <a:solidFill>
                            <a:srgbClr val="008000"/>
                          </a:solidFill>
                          <a:latin typeface="+mn-lt"/>
                          <a:cs typeface="Arial Black"/>
                        </a:rPr>
                        <a:t>/ irregular</a:t>
                      </a:r>
                      <a:endParaRPr lang="en-US" sz="2800" dirty="0">
                        <a:solidFill>
                          <a:srgbClr val="008000"/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n-lt"/>
                          <a:cs typeface="+mn-cs"/>
                        </a:rPr>
                        <a:t>Dictionary form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>
                          <a:latin typeface="+mn-lt"/>
                          <a:cs typeface="+mn-cs"/>
                        </a:rPr>
                        <a:t>Polite</a:t>
                      </a:r>
                      <a:r>
                        <a:rPr lang="en-US" sz="2200" baseline="0" dirty="0" smtClean="0">
                          <a:latin typeface="+mn-lt"/>
                          <a:cs typeface="+mn-cs"/>
                        </a:rPr>
                        <a:t> ending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200" b="1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듣다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걷다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29712" y="3332193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들어요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9712" y="4078218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걸어요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98549" y="3332193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들을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8549" y="4078218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걸을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499343"/>
              </p:ext>
            </p:extLst>
          </p:nvPr>
        </p:nvGraphicFramePr>
        <p:xfrm>
          <a:off x="377071" y="5005047"/>
          <a:ext cx="8434508" cy="147768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08627"/>
                <a:gridCol w="2108627"/>
                <a:gridCol w="2108627"/>
                <a:gridCol w="2108627"/>
              </a:tblGrid>
              <a:tr h="738843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rgbClr val="FF6600"/>
                          </a:solidFill>
                          <a:latin typeface="+mn-lt"/>
                          <a:cs typeface="Arial Black"/>
                        </a:rPr>
                        <a:t>/</a:t>
                      </a:r>
                      <a:r>
                        <a:rPr lang="ko-KR" altLang="en-US" sz="2800" dirty="0" smtClean="0">
                          <a:solidFill>
                            <a:srgbClr val="FF660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ㄹ</a:t>
                      </a:r>
                      <a:r>
                        <a:rPr lang="en-US" altLang="ko-KR" sz="2800" dirty="0" smtClean="0">
                          <a:solidFill>
                            <a:srgbClr val="FF6600"/>
                          </a:solidFill>
                          <a:latin typeface="+mn-lt"/>
                          <a:cs typeface="Arial Black"/>
                        </a:rPr>
                        <a:t>/ 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rgbClr val="FF6600"/>
                          </a:solidFill>
                          <a:latin typeface="+mn-lt"/>
                          <a:cs typeface="Arial Black"/>
                        </a:rPr>
                        <a:t>ending</a:t>
                      </a:r>
                      <a:endParaRPr lang="en-US" sz="2800" dirty="0" smtClean="0">
                        <a:solidFill>
                          <a:srgbClr val="FF6600"/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+mn-lt"/>
                          <a:cs typeface="+mn-cs"/>
                        </a:rPr>
                        <a:t>Dictionary form</a:t>
                      </a:r>
                      <a:endParaRPr lang="en-US" sz="2200" dirty="0" smtClean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>
                          <a:latin typeface="+mn-lt"/>
                          <a:cs typeface="+mn-cs"/>
                        </a:rPr>
                        <a:t>Polite</a:t>
                      </a:r>
                      <a:r>
                        <a:rPr lang="en-US" sz="2200" baseline="0" dirty="0" smtClean="0">
                          <a:latin typeface="+mn-lt"/>
                          <a:cs typeface="+mn-cs"/>
                        </a:rPr>
                        <a:t> ending</a:t>
                      </a:r>
                      <a:endParaRPr lang="en-US" sz="2200" dirty="0" smtClean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200" b="1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884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latin typeface="나눔고딕"/>
                          <a:ea typeface="나눔고딕"/>
                          <a:cs typeface="나눔고딕"/>
                        </a:rPr>
                        <a:t>살다</a:t>
                      </a:r>
                      <a:endParaRPr lang="en-US" sz="240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129712" y="5896662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살아요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98549" y="5904225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살을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273965" y="5945939"/>
            <a:ext cx="329885" cy="428883"/>
          </a:xfrm>
          <a:prstGeom prst="line">
            <a:avLst/>
          </a:prstGeom>
          <a:ln w="38100" cmpd="sng">
            <a:solidFill>
              <a:srgbClr val="FF66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63348" y="5909979"/>
            <a:ext cx="168659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  살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73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  <p:bldP spid="15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184829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1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83391" y="1609532"/>
            <a:ext cx="2771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FF"/>
                </a:solidFill>
                <a:ea typeface="나눔고딕"/>
                <a:cs typeface="나눔고딕"/>
              </a:rPr>
              <a:t>Irregular predicates</a:t>
            </a:r>
            <a:endParaRPr lang="en-US" sz="2400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88238"/>
              </p:ext>
            </p:extLst>
          </p:nvPr>
        </p:nvGraphicFramePr>
        <p:xfrm>
          <a:off x="377071" y="2465315"/>
          <a:ext cx="8434508" cy="219542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08627"/>
                <a:gridCol w="2108627"/>
                <a:gridCol w="2108627"/>
                <a:gridCol w="2108627"/>
              </a:tblGrid>
              <a:tr h="73180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R" sz="2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2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ㅂ</a:t>
                      </a:r>
                      <a:r>
                        <a:rPr lang="en-US" altLang="ko-KR" sz="28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/ irregular</a:t>
                      </a:r>
                      <a:endParaRPr lang="en-US" sz="28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Dictionary form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Polite</a:t>
                      </a:r>
                      <a:r>
                        <a:rPr lang="en-US" sz="2200" baseline="0" dirty="0" smtClean="0"/>
                        <a:t> ending</a:t>
                      </a:r>
                      <a:endParaRPr lang="en-US" sz="22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dirty="0" smtClean="0"/>
                        <a:t>~(</a:t>
                      </a:r>
                      <a:r>
                        <a:rPr lang="ko-KR" altLang="en-US" sz="2200" dirty="0" smtClean="0"/>
                        <a:t>으</a:t>
                      </a:r>
                      <a:r>
                        <a:rPr lang="en-US" altLang="ko-KR" sz="2200" dirty="0" smtClean="0"/>
                        <a:t>)</a:t>
                      </a:r>
                      <a:r>
                        <a:rPr lang="ko-KR" altLang="en-US" sz="2200" dirty="0" smtClean="0"/>
                        <a:t>ㄹ 거예요</a:t>
                      </a:r>
                      <a:endParaRPr lang="en-US" sz="2200" b="1" dirty="0" smtClean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춥다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1807">
                <a:tc vMerge="1"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/>
                        <a:t>쉽다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129712" y="3332193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추워요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9712" y="4078218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쉬워요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98549" y="3332193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추울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8549" y="4078218"/>
            <a:ext cx="1717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쉬울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168006" y="5450589"/>
            <a:ext cx="13398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가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깝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다</a:t>
            </a:r>
          </a:p>
          <a:p>
            <a:pPr algn="r" eaLnBrk="1" latinLnBrk="0" hangingPunct="1">
              <a:spcBef>
                <a:spcPct val="50000"/>
              </a:spcBef>
            </a:pP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어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렵</a:t>
            </a: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다</a:t>
            </a:r>
            <a:endParaRPr kumimoji="0"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136602" y="5459815"/>
            <a:ext cx="15489" cy="988955"/>
          </a:xfrm>
          <a:prstGeom prst="line">
            <a:avLst/>
          </a:prstGeom>
          <a:ln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588046" y="5693264"/>
            <a:ext cx="595345" cy="1013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588046" y="6234965"/>
            <a:ext cx="595345" cy="10138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1646" y="5424577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가까우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41646" y="6004587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어려우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AutoShape 6"/>
          <p:cNvSpPr>
            <a:spLocks/>
          </p:cNvSpPr>
          <p:nvPr/>
        </p:nvSpPr>
        <p:spPr bwMode="auto">
          <a:xfrm>
            <a:off x="4294230" y="5422044"/>
            <a:ext cx="488950" cy="1103530"/>
          </a:xfrm>
          <a:prstGeom prst="rightBrace">
            <a:avLst>
              <a:gd name="adj1" fmla="val 495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latinLnBrk="0"/>
            <a:endParaRPr kumimoji="0" lang="en-US" altLang="ko-KR" sz="2400">
              <a:latin typeface="Tahoma" charset="0"/>
              <a:cs typeface="Arial" charset="0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4882146" y="5781331"/>
            <a:ext cx="1567707" cy="4001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0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+</a:t>
            </a:r>
            <a:r>
              <a:rPr kumimoji="0" lang="en-US" altLang="ko-KR" sz="20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 </a:t>
            </a:r>
            <a:r>
              <a:rPr kumimoji="0" lang="ko-KR" altLang="en-US" sz="20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  <a:sym typeface="Wingdings" charset="0"/>
              </a:rPr>
              <a:t>ㄹ 거예요</a:t>
            </a:r>
            <a:endParaRPr kumimoji="0" lang="ko-KR" altLang="en-US" sz="20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535723" y="4824674"/>
            <a:ext cx="2705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/</a:t>
            </a:r>
            <a:r>
              <a:rPr kumimoji="0" lang="ko-KR" altLang="en-US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ㅂ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/ in stem  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  <a:sym typeface="Wingdings" charset="0"/>
              </a:rPr>
              <a:t>  </a:t>
            </a:r>
            <a:r>
              <a:rPr kumimoji="0" lang="ko-KR" altLang="en-US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  <a:sym typeface="Wingdings" charset="0"/>
              </a:rPr>
              <a:t>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04900" y="5421852"/>
            <a:ext cx="200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가까울 거예요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04900" y="6003155"/>
            <a:ext cx="200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latin typeface="나눔고딕"/>
                <a:ea typeface="나눔고딕"/>
                <a:cs typeface="나눔고딕"/>
              </a:rPr>
              <a:t>어려울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거예요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62224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6" grpId="0"/>
      <p:bldP spid="22" grpId="0"/>
      <p:bldP spid="23" grpId="0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84302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 descr="wuntong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" y="2142655"/>
            <a:ext cx="2161032" cy="2203704"/>
          </a:xfrm>
          <a:prstGeom prst="rect">
            <a:avLst/>
          </a:prstGeom>
        </p:spPr>
      </p:pic>
      <p:pic>
        <p:nvPicPr>
          <p:cNvPr id="6" name="Picture 5" descr="theynisu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20" y="2090185"/>
            <a:ext cx="2206644" cy="2206644"/>
          </a:xfrm>
          <a:prstGeom prst="rect">
            <a:avLst/>
          </a:prstGeom>
        </p:spPr>
      </p:pic>
      <p:pic>
        <p:nvPicPr>
          <p:cNvPr id="7" name="Picture 6" descr="yenghwakwa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74" y="2172660"/>
            <a:ext cx="2355754" cy="235575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77071" y="1552467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98850" y="1609531"/>
            <a:ext cx="2771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내일 뭐 할 거예요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  <a:endParaRPr lang="en-US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pic>
        <p:nvPicPr>
          <p:cNvPr id="8" name="Picture 7" descr="syophing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9231" r="9915" b="2856"/>
          <a:stretch/>
        </p:blipFill>
        <p:spPr>
          <a:xfrm>
            <a:off x="2342184" y="4478929"/>
            <a:ext cx="2104791" cy="2379071"/>
          </a:xfrm>
          <a:prstGeom prst="rect">
            <a:avLst/>
          </a:prstGeom>
        </p:spPr>
      </p:pic>
      <p:pic>
        <p:nvPicPr>
          <p:cNvPr id="9" name="Picture 8" descr="yehayng 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00" y="4528414"/>
            <a:ext cx="2132992" cy="21329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9298" y="4313369"/>
            <a:ext cx="209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운동할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8511" y="4313369"/>
            <a:ext cx="209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영화볼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03643" y="4313369"/>
            <a:ext cx="247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테니스 칠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648" y="5406009"/>
            <a:ext cx="20999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친구하고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쇼핑할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66092" y="5406009"/>
            <a:ext cx="209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여행할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21172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7966739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쓰기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연습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2"/>
          <a:stretch/>
        </p:blipFill>
        <p:spPr>
          <a:xfrm>
            <a:off x="245424" y="476547"/>
            <a:ext cx="667255" cy="5791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0500" y="1598842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이번 달 일정</a:t>
            </a:r>
            <a:r>
              <a:rPr lang="en-US" altLang="ko-KR" sz="2200" b="1" dirty="0" smtClean="0">
                <a:ea typeface="나눔고딕"/>
                <a:cs typeface="나눔고딕"/>
              </a:rPr>
              <a:t>(schedule)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에 대해서 써 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7736" y="2045641"/>
            <a:ext cx="7932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Think about your monthly plan for this month. Write your schedule on the worksheet, and talk about your plan to your classmate.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 descr="day-planner-828611_6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82" y="3136036"/>
            <a:ext cx="4560407" cy="3049772"/>
          </a:xfrm>
          <a:prstGeom prst="rect">
            <a:avLst/>
          </a:prstGeom>
        </p:spPr>
      </p:pic>
      <p:pic>
        <p:nvPicPr>
          <p:cNvPr id="3" name="Picture 2" descr="organizer-295342_64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87" y="3447556"/>
            <a:ext cx="3834424" cy="25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639756" y="1472305"/>
            <a:ext cx="7864488" cy="804073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7142" y="1479808"/>
            <a:ext cx="656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r>
              <a:rPr lang="en-US" altLang="ko-KR" sz="3600" b="1" dirty="0"/>
              <a:t> </a:t>
            </a:r>
            <a:r>
              <a:rPr lang="en-US" altLang="ko-KR" sz="2400" dirty="0" smtClean="0"/>
              <a:t>means ‘what’ or ‘what kind of’</a:t>
            </a:r>
            <a:r>
              <a:rPr lang="en-US" altLang="ko-KR" sz="2400" dirty="0"/>
              <a:t>.</a:t>
            </a:r>
            <a:r>
              <a:rPr lang="en-US" altLang="ko-KR" sz="2400" dirty="0" smtClean="0"/>
              <a:t> (General Q)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07142" y="2436644"/>
            <a:ext cx="7400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rgbClr val="0080FF"/>
                </a:solidFill>
                <a:ea typeface="나눔고딕"/>
                <a:cs typeface="나눔고딕"/>
              </a:rPr>
              <a:t>어느</a:t>
            </a:r>
            <a:r>
              <a:rPr lang="en-US" altLang="ko-KR" sz="36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is a question word that is used in asking a choice among a set of 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limited</a:t>
            </a:r>
            <a:r>
              <a:rPr lang="en-US" altLang="ko-KR" sz="2400" dirty="0" smtClean="0">
                <a:solidFill>
                  <a:srgbClr val="FF6600"/>
                </a:solidFill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candidates available, like ‘which’ in English.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9756" y="2503321"/>
            <a:ext cx="7864488" cy="1472092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83156" y="4605310"/>
            <a:ext cx="1428596" cy="211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영화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가방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책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선물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926665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24673" y="4107382"/>
            <a:ext cx="5294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ea typeface="나눔고딕"/>
                <a:cs typeface="나눔고딕"/>
              </a:rPr>
              <a:t>Both </a:t>
            </a:r>
            <a:r>
              <a:rPr lang="ko-KR" altLang="en-US" sz="2200" dirty="0" smtClean="0">
                <a:ea typeface="나눔고딕"/>
                <a:cs typeface="나눔고딕"/>
              </a:rPr>
              <a:t>무슨 </a:t>
            </a:r>
            <a:r>
              <a:rPr lang="en-US" altLang="ko-KR" sz="2200" dirty="0" smtClean="0">
                <a:ea typeface="나눔고딕"/>
                <a:cs typeface="나눔고딕"/>
              </a:rPr>
              <a:t>and </a:t>
            </a:r>
            <a:r>
              <a:rPr lang="ko-KR" altLang="en-US" sz="2200" dirty="0" smtClean="0">
                <a:ea typeface="나눔고딕"/>
                <a:cs typeface="나눔고딕"/>
              </a:rPr>
              <a:t>어느 </a:t>
            </a:r>
            <a:r>
              <a:rPr lang="en-US" altLang="ko-KR" sz="2200" dirty="0" smtClean="0">
                <a:ea typeface="나눔고딕"/>
                <a:cs typeface="나눔고딕"/>
              </a:rPr>
              <a:t>always precede a noun. 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1877" y="4617682"/>
            <a:ext cx="1428596" cy="211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영화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가방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책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9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선물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9247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790324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23262" y="1521790"/>
            <a:ext cx="8003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ea typeface="나눔고딕"/>
                <a:cs typeface="나눔고딕"/>
              </a:rPr>
              <a:t>어느</a:t>
            </a:r>
            <a:r>
              <a:rPr lang="en-US" altLang="ko-KR" sz="2200" dirty="0" smtClean="0">
                <a:ea typeface="나눔고딕"/>
                <a:cs typeface="나눔고딕"/>
              </a:rPr>
              <a:t> can be used either with nouns or demonstratives such as </a:t>
            </a:r>
            <a:r>
              <a:rPr lang="ko-KR" altLang="en-US" sz="2200" dirty="0" smtClean="0">
                <a:ea typeface="나눔고딕"/>
                <a:cs typeface="나눔고딕"/>
              </a:rPr>
              <a:t>것</a:t>
            </a:r>
            <a:r>
              <a:rPr lang="en-US" altLang="ko-KR" sz="2200" dirty="0" smtClean="0"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ea typeface="나눔고딕"/>
                <a:cs typeface="나눔고딕"/>
              </a:rPr>
              <a:t>거</a:t>
            </a:r>
            <a:r>
              <a:rPr lang="en-US" altLang="ko-KR" sz="2200" dirty="0" smtClean="0">
                <a:ea typeface="나눔고딕"/>
                <a:cs typeface="나눔고딕"/>
              </a:rPr>
              <a:t>) ‘thing’, whereas </a:t>
            </a:r>
            <a:r>
              <a:rPr lang="ko-KR" altLang="en-US" sz="2200" dirty="0" smtClean="0">
                <a:ea typeface="나눔고딕"/>
                <a:cs typeface="나눔고딕"/>
              </a:rPr>
              <a:t>무슨</a:t>
            </a:r>
            <a:r>
              <a:rPr lang="en-US" altLang="ko-KR" sz="2200" dirty="0" smtClean="0">
                <a:ea typeface="나눔고딕"/>
                <a:cs typeface="나눔고딕"/>
              </a:rPr>
              <a:t> cannot be used with </a:t>
            </a:r>
            <a:r>
              <a:rPr lang="ko-KR" altLang="en-US" sz="2200" dirty="0" smtClean="0">
                <a:ea typeface="나눔고딕"/>
                <a:cs typeface="나눔고딕"/>
              </a:rPr>
              <a:t>것</a:t>
            </a:r>
            <a:r>
              <a:rPr lang="en-US" altLang="ko-KR" sz="2200" dirty="0" smtClean="0"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ea typeface="나눔고딕"/>
                <a:cs typeface="나눔고딕"/>
              </a:rPr>
              <a:t>거</a:t>
            </a:r>
            <a:r>
              <a:rPr lang="en-US" altLang="ko-KR" sz="2200" dirty="0" smtClean="0">
                <a:ea typeface="나눔고딕"/>
                <a:cs typeface="나눔고딕"/>
              </a:rPr>
              <a:t>). 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94828" y="1472305"/>
            <a:ext cx="8181148" cy="919541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2" y="2733025"/>
            <a:ext cx="1850567" cy="1557561"/>
          </a:xfrm>
          <a:prstGeom prst="rect">
            <a:avLst/>
          </a:prstGeom>
        </p:spPr>
      </p:pic>
      <p:pic>
        <p:nvPicPr>
          <p:cNvPr id="6" name="Picture 5" descr="Minduka-Bag-800p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2" y="4817246"/>
            <a:ext cx="1570791" cy="14843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37012" y="3282603"/>
            <a:ext cx="113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책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2069" y="5331984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가방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33653" y="3560608"/>
            <a:ext cx="835134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133653" y="5593494"/>
            <a:ext cx="835134" cy="0"/>
          </a:xfrm>
          <a:prstGeom prst="straightConnector1">
            <a:avLst/>
          </a:prstGeom>
          <a:ln w="38100" cmpd="sng">
            <a:solidFill>
              <a:srgbClr val="008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32630" y="3280185"/>
            <a:ext cx="1651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것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거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2630" y="5331984"/>
            <a:ext cx="1651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어느 것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거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09022" y="2964524"/>
            <a:ext cx="1517472" cy="3142539"/>
          </a:xfrm>
          <a:prstGeom prst="roundRect">
            <a:avLst/>
          </a:prstGeom>
          <a:noFill/>
          <a:ln w="38100" cmpd="sng">
            <a:solidFill>
              <a:srgbClr val="FF008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14518" y="3894250"/>
            <a:ext cx="113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것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14518" y="4817246"/>
            <a:ext cx="113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무슨 거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7314518" y="3744268"/>
            <a:ext cx="1138761" cy="1587716"/>
          </a:xfrm>
          <a:prstGeom prst="line">
            <a:avLst/>
          </a:prstGeom>
          <a:ln w="28575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7314518" y="3741850"/>
            <a:ext cx="1138762" cy="1537061"/>
          </a:xfrm>
          <a:prstGeom prst="line">
            <a:avLst/>
          </a:prstGeom>
          <a:ln w="28575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2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1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4" r="58317" b="11804"/>
          <a:stretch/>
        </p:blipFill>
        <p:spPr>
          <a:xfrm>
            <a:off x="625563" y="2274452"/>
            <a:ext cx="1820063" cy="4169284"/>
          </a:xfrm>
          <a:prstGeom prst="rect">
            <a:avLst/>
          </a:prstGeom>
        </p:spPr>
      </p:pic>
      <p:pic>
        <p:nvPicPr>
          <p:cNvPr id="6" name="Picture 5" descr="BL1_n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8" r="40066" b="12233"/>
          <a:stretch/>
        </p:blipFill>
        <p:spPr>
          <a:xfrm>
            <a:off x="6740437" y="2160910"/>
            <a:ext cx="1934761" cy="4268256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1453273" y="1601985"/>
            <a:ext cx="4534922" cy="654046"/>
          </a:xfrm>
          <a:prstGeom prst="wedgeRoundRectCallout">
            <a:avLst>
              <a:gd name="adj1" fmla="val -42040"/>
              <a:gd name="adj2" fmla="val 121328"/>
              <a:gd name="adj3" fmla="val 16667"/>
            </a:avLst>
          </a:prstGeom>
          <a:noFill/>
          <a:ln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4066239" y="2594069"/>
            <a:ext cx="2756668" cy="645697"/>
          </a:xfrm>
          <a:prstGeom prst="wedgeRoundRectCallout">
            <a:avLst>
              <a:gd name="adj1" fmla="val 38443"/>
              <a:gd name="adj2" fmla="val 105131"/>
              <a:gd name="adj3" fmla="val 16667"/>
            </a:avLst>
          </a:pr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93454" y="1670680"/>
            <a:ext cx="4394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생일에 </a:t>
            </a:r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선물 받았어요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8711" y="2660049"/>
            <a:ext cx="2756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컴퓨터 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받았어요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graphicFrame>
        <p:nvGraphicFramePr>
          <p:cNvPr id="1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727054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7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ea"/>
                        </a:rPr>
                        <a:t>‘which N’ </a:t>
                      </a:r>
                      <a:endParaRPr lang="en-US" sz="3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65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30778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BL4_CO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6"/>
          <a:stretch/>
        </p:blipFill>
        <p:spPr>
          <a:xfrm>
            <a:off x="1326227" y="3333829"/>
            <a:ext cx="6542546" cy="296744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502929" y="1434143"/>
            <a:ext cx="4289289" cy="654046"/>
          </a:xfrm>
          <a:prstGeom prst="wedgeRoundRectCallout">
            <a:avLst>
              <a:gd name="adj1" fmla="val 5971"/>
              <a:gd name="adj2" fmla="val 260041"/>
              <a:gd name="adj3" fmla="val 16667"/>
            </a:avLst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44310" y="2429272"/>
            <a:ext cx="4535919" cy="645697"/>
          </a:xfrm>
          <a:prstGeom prst="wedgeRoundRectCallout">
            <a:avLst>
              <a:gd name="adj1" fmla="val 33529"/>
              <a:gd name="adj2" fmla="val 138342"/>
              <a:gd name="adj3" fmla="val 16667"/>
            </a:avLst>
          </a:prstGeom>
          <a:solidFill>
            <a:srgbClr val="FFFFFF"/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08537" y="1484161"/>
            <a:ext cx="3956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 학교에서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298" y="2490511"/>
            <a:ext cx="4662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하와이 대학교</a:t>
            </a:r>
            <a:r>
              <a:rPr lang="ko-KR" altLang="en-US" sz="2800" dirty="0" smtClean="0">
                <a:latin typeface="나눔고딕"/>
                <a:ea typeface="나눔고딕"/>
                <a:cs typeface="나눔고딕"/>
              </a:rPr>
              <a:t>에서 공부해요</a:t>
            </a:r>
            <a:r>
              <a:rPr lang="en-US" altLang="ko-KR" sz="28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8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222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L6_CO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77" y="1086604"/>
            <a:ext cx="3546263" cy="313828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2357" y="4327579"/>
            <a:ext cx="8372232" cy="2391624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57596" y="4480080"/>
            <a:ext cx="822699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제니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	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어제  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______ 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영화  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마이클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 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한국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영화  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제니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	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아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그래요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   ______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극장에서  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마이클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 		Ward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 영화관에서 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봤어요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080306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81322" y="4430595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7588" y="5539732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endParaRPr lang="en-US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867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696533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7865" y="1500107"/>
            <a:ext cx="4648335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계절</a:t>
            </a:r>
            <a:r>
              <a:rPr lang="en-US" altLang="ko-KR" dirty="0" smtClean="0">
                <a:ea typeface="나눔고딕"/>
                <a:cs typeface="나눔고딕"/>
              </a:rPr>
              <a:t>				season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꽃</a:t>
            </a:r>
            <a:r>
              <a:rPr lang="en-US" altLang="ko-KR" dirty="0" smtClean="0">
                <a:ea typeface="나눔고딕"/>
                <a:cs typeface="나눔고딕"/>
              </a:rPr>
              <a:t>				flower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극장</a:t>
            </a:r>
            <a:r>
              <a:rPr lang="en-US" altLang="ko-KR" dirty="0" smtClean="0">
                <a:ea typeface="나눔고딕"/>
                <a:cs typeface="나눔고딕"/>
              </a:rPr>
              <a:t>				movie theater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나라</a:t>
            </a:r>
            <a:r>
              <a:rPr lang="en-US" altLang="ko-KR" dirty="0" smtClean="0">
                <a:ea typeface="나눔고딕"/>
                <a:cs typeface="나눔고딕"/>
              </a:rPr>
              <a:t>				country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내년</a:t>
            </a:r>
            <a:r>
              <a:rPr lang="en-US" altLang="ko-KR" dirty="0" smtClean="0">
                <a:ea typeface="나눔고딕"/>
                <a:cs typeface="나눔고딕"/>
              </a:rPr>
              <a:t>				next year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다음</a:t>
            </a:r>
            <a:r>
              <a:rPr lang="en-US" altLang="ko-KR" dirty="0" smtClean="0">
                <a:ea typeface="나눔고딕"/>
                <a:cs typeface="나눔고딕"/>
              </a:rPr>
              <a:t>				next, following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대학원</a:t>
            </a:r>
            <a:r>
              <a:rPr lang="en-US" altLang="ko-KR" dirty="0" smtClean="0">
                <a:ea typeface="나눔고딕"/>
                <a:cs typeface="나눔고딕"/>
              </a:rPr>
              <a:t>			graduate school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방학</a:t>
            </a:r>
            <a:r>
              <a:rPr lang="en-US" altLang="ko-KR" dirty="0" smtClean="0">
                <a:ea typeface="나눔고딕"/>
                <a:cs typeface="나눔고딕"/>
              </a:rPr>
              <a:t>				school vacation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브로드웨이 극장</a:t>
            </a:r>
            <a:r>
              <a:rPr lang="en-US" altLang="ko-KR" dirty="0" smtClean="0">
                <a:ea typeface="나눔고딕"/>
                <a:cs typeface="나눔고딕"/>
              </a:rPr>
              <a:t>	Broadway theater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약속</a:t>
            </a:r>
            <a:r>
              <a:rPr lang="en-US" altLang="ko-KR" dirty="0" smtClean="0">
                <a:ea typeface="나눔고딕"/>
                <a:cs typeface="나눔고딕"/>
              </a:rPr>
              <a:t>				(1) engagement;</a:t>
            </a:r>
          </a:p>
          <a:p>
            <a:pPr latinLnBrk="1">
              <a:defRPr/>
            </a:pPr>
            <a:r>
              <a:rPr lang="en-US" altLang="ko-KR" dirty="0" smtClean="0">
                <a:ea typeface="나눔고딕"/>
                <a:cs typeface="나눔고딕"/>
              </a:rPr>
              <a:t>				(2) promise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액션 영화</a:t>
            </a:r>
            <a:r>
              <a:rPr lang="en-US" altLang="ko-KR" dirty="0" smtClean="0">
                <a:ea typeface="나눔고딕"/>
                <a:cs typeface="나눔고딕"/>
              </a:rPr>
              <a:t>		action movie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여름</a:t>
            </a:r>
            <a:r>
              <a:rPr lang="en-US" altLang="ko-KR" dirty="0" smtClean="0">
                <a:ea typeface="나눔고딕"/>
                <a:cs typeface="나눔고딕"/>
              </a:rPr>
              <a:t>				summer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여행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	travel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영화</a:t>
            </a:r>
            <a:r>
              <a:rPr lang="en-US" altLang="ko-KR" dirty="0" smtClean="0">
                <a:ea typeface="나눔고딕"/>
                <a:cs typeface="나눔고딕"/>
              </a:rPr>
              <a:t>				movie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이스트 홀</a:t>
            </a:r>
            <a:r>
              <a:rPr lang="en-US" altLang="ko-KR" dirty="0" smtClean="0">
                <a:ea typeface="나눔고딕"/>
                <a:cs typeface="나눔고딕"/>
              </a:rPr>
              <a:t>		East Hall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코미디</a:t>
            </a:r>
            <a:r>
              <a:rPr lang="en-US" altLang="ko-KR" dirty="0" smtClean="0">
                <a:ea typeface="나눔고딕"/>
                <a:cs typeface="나눔고딕"/>
              </a:rPr>
              <a:t>			comedy</a:t>
            </a:r>
            <a:endParaRPr lang="en-US" altLang="ko-KR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6500" y="1500107"/>
            <a:ext cx="4244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받다</a:t>
            </a:r>
            <a:r>
              <a:rPr lang="en-US" altLang="ko-KR" dirty="0" smtClean="0">
                <a:ea typeface="나눔고딕"/>
                <a:cs typeface="나눔고딕"/>
              </a:rPr>
              <a:t>				to receive</a:t>
            </a:r>
          </a:p>
          <a:p>
            <a:pPr latinLnBrk="1"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아마</a:t>
            </a:r>
            <a:r>
              <a:rPr lang="en-US" altLang="ko-KR" dirty="0" smtClean="0">
                <a:ea typeface="나눔고딕"/>
                <a:cs typeface="나눔고딕"/>
              </a:rPr>
              <a:t>				probably, perhaps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자주</a:t>
            </a:r>
            <a:r>
              <a:rPr lang="en-US" altLang="ko-KR" dirty="0" smtClean="0">
                <a:ea typeface="나눔고딕"/>
                <a:cs typeface="나눔고딕"/>
              </a:rPr>
              <a:t>				often, frequently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정말</a:t>
            </a:r>
            <a:r>
              <a:rPr lang="en-US" altLang="ko-KR" dirty="0" smtClean="0">
                <a:ea typeface="나눔고딕"/>
                <a:cs typeface="나눔고딕"/>
              </a:rPr>
              <a:t>				really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참</a:t>
            </a:r>
            <a:r>
              <a:rPr lang="en-US" altLang="ko-KR" dirty="0" smtClean="0">
                <a:ea typeface="나눔고딕"/>
                <a:cs typeface="나눔고딕"/>
              </a:rPr>
              <a:t>				(2) by the way</a:t>
            </a:r>
          </a:p>
          <a:p>
            <a:pPr latinLnBrk="1"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PRE-NOUN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무슨</a:t>
            </a:r>
            <a:r>
              <a:rPr lang="en-US" altLang="ko-KR" dirty="0" smtClean="0">
                <a:ea typeface="나눔고딕"/>
                <a:cs typeface="나눔고딕"/>
              </a:rPr>
              <a:t>				what, what kind of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어느</a:t>
            </a:r>
            <a:r>
              <a:rPr lang="en-US" altLang="ko-KR" dirty="0" smtClean="0">
                <a:ea typeface="나눔고딕"/>
                <a:cs typeface="나눔고딕"/>
              </a:rPr>
              <a:t>				which</a:t>
            </a:r>
          </a:p>
          <a:p>
            <a:pPr latinLnBrk="1">
              <a:defRPr/>
            </a:pP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 latinLnBrk="1">
              <a:defRPr/>
            </a:pPr>
            <a:r>
              <a:rPr lang="ko-KR" altLang="ko-KR" dirty="0" smtClean="0">
                <a:ea typeface="나눔고딕"/>
                <a:cs typeface="나눔고딕"/>
              </a:rPr>
              <a:t>~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으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r>
              <a:rPr lang="ko-KR" altLang="en-US" dirty="0" smtClean="0">
                <a:ea typeface="나눔고딕"/>
                <a:cs typeface="나눔고딕"/>
              </a:rPr>
              <a:t>ㄹ 거예요</a:t>
            </a:r>
            <a:r>
              <a:rPr lang="en-US" altLang="ko-KR" dirty="0" smtClean="0">
                <a:ea typeface="나눔고딕"/>
                <a:cs typeface="나눔고딕"/>
              </a:rPr>
              <a:t>	probability</a:t>
            </a:r>
          </a:p>
        </p:txBody>
      </p:sp>
      <p:pic>
        <p:nvPicPr>
          <p:cNvPr id="7" name="L7V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89" y="707191"/>
            <a:ext cx="511915" cy="4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1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77" y="1272175"/>
            <a:ext cx="3546263" cy="286611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2357" y="4327579"/>
            <a:ext cx="8372232" cy="2391624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557596" y="4480080"/>
            <a:ext cx="822699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스티브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그거  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______  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책이에요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리사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중국어 책이에요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스티브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		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아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ea typeface="나눔고딕"/>
                <a:cs typeface="나눔고딕"/>
              </a:rPr>
              <a:t>그래요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?   ______ 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서점에서  샀어요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?</a:t>
            </a:r>
          </a:p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리사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:   			Borders</a:t>
            </a:r>
            <a:r>
              <a:rPr lang="ko-KR" altLang="en-US" sz="2400" dirty="0" smtClean="0">
                <a:solidFill>
                  <a:srgbClr val="000000"/>
                </a:solidFill>
                <a:ea typeface="나눔고딕"/>
                <a:cs typeface="나눔고딕"/>
              </a:rPr>
              <a:t>에서  샀어요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57931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381322" y="4430595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7588" y="5539732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endParaRPr lang="en-US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85488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80415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457803" y="1654923"/>
            <a:ext cx="26381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수업 들어요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4828" y="1593124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 descr="ttalah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28" y="4353510"/>
            <a:ext cx="2489672" cy="236161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94828" y="3634649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81578" y="3711186"/>
            <a:ext cx="36922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수업이 어려워요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pic>
        <p:nvPicPr>
          <p:cNvPr id="8" name="Picture 7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888" y="4749801"/>
            <a:ext cx="3144264" cy="15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3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439181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무슨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‘what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(kind of) N</a:t>
                      </a:r>
                      <a:r>
                        <a:rPr lang="ko-KR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’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vs. 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어느 </a:t>
                      </a: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‘which N’ 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989138" y="1654923"/>
            <a:ext cx="51435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발렌타인 데이에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무슨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선물 받았어요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94828" y="1593124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94828" y="3634649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75203" y="3711186"/>
            <a:ext cx="36922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어느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선물이 좋았어요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38" y="4472556"/>
            <a:ext cx="2458474" cy="2180088"/>
          </a:xfrm>
          <a:prstGeom prst="rect">
            <a:avLst/>
          </a:prstGeom>
        </p:spPr>
      </p:pic>
      <p:pic>
        <p:nvPicPr>
          <p:cNvPr id="10" name="Picture 9" descr="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9" r="12931"/>
          <a:stretch/>
        </p:blipFill>
        <p:spPr>
          <a:xfrm>
            <a:off x="4683125" y="4382956"/>
            <a:ext cx="2449513" cy="22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5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1631528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600" b="1" dirty="0" smtClean="0">
                          <a:latin typeface="나눔고딕"/>
                          <a:ea typeface="나눔고딕"/>
                          <a:cs typeface="나눔고딕"/>
                        </a:rPr>
                        <a:t>인터뷰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1724" y="1540301"/>
            <a:ext cx="84102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반 친구들을 인터뷰하세요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8849" y="1923521"/>
            <a:ext cx="8931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the following questions to your classmates. Interview at least three classmates.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44331" y="2865567"/>
            <a:ext cx="5705669" cy="3423036"/>
          </a:xfrm>
          <a:prstGeom prst="roundRect">
            <a:avLst/>
          </a:prstGeom>
          <a:solidFill>
            <a:srgbClr val="CCFFCC"/>
          </a:solidFill>
          <a:ln w="38100" cmpd="sng"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7842" y="3230692"/>
            <a:ext cx="5429692" cy="2620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어느 나라 사람이에요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어느 식당에서 점심을 먹어요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보통 어느 백화점에서 쇼핑하세요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다음 학기에 무슨 과목을 들을 거예요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ts val="3980"/>
              </a:lnSpc>
              <a:buAutoNum type="arabicPeriod"/>
            </a:pPr>
            <a:r>
              <a:rPr lang="ko-KR" altLang="en-US" sz="2400" dirty="0" smtClean="0">
                <a:ea typeface="나눔고딕"/>
                <a:cs typeface="나눔고딕"/>
              </a:rPr>
              <a:t>무슨 영화 좋아하세요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  <a:endParaRPr lang="en-US" sz="2400" dirty="0">
              <a:ea typeface="나눔고딕"/>
              <a:cs typeface="나눔고딕"/>
            </a:endParaRPr>
          </a:p>
        </p:txBody>
      </p:sp>
      <p:pic>
        <p:nvPicPr>
          <p:cNvPr id="2" name="Picture 1" descr="speech-bubble-1423320_6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12" y="3426460"/>
            <a:ext cx="195072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7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8326844"/>
              </p:ext>
            </p:extLst>
          </p:nvPr>
        </p:nvGraphicFramePr>
        <p:xfrm>
          <a:off x="1000501" y="676211"/>
          <a:ext cx="7369074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4365" y="1547732"/>
            <a:ext cx="4648335" cy="479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>
                <a:ea typeface="굴림" pitchFamily="50" charset="-127"/>
              </a:rPr>
              <a:t> 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가을</a:t>
            </a:r>
            <a:r>
              <a:rPr lang="en-US" altLang="ko-KR" dirty="0" smtClean="0">
                <a:ea typeface="나눔고딕"/>
                <a:cs typeface="나눔고딕"/>
              </a:rPr>
              <a:t>				autumn, fall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겨울</a:t>
            </a:r>
            <a:r>
              <a:rPr lang="en-US" altLang="ko-KR" dirty="0" smtClean="0">
                <a:ea typeface="나눔고딕"/>
                <a:cs typeface="나눔고딕"/>
              </a:rPr>
              <a:t>				winter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마켓</a:t>
            </a:r>
            <a:r>
              <a:rPr lang="en-US" altLang="ko-KR" dirty="0" smtClean="0">
                <a:ea typeface="나눔고딕"/>
                <a:cs typeface="나눔고딕"/>
              </a:rPr>
              <a:t>				market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봄</a:t>
            </a:r>
            <a:r>
              <a:rPr lang="en-US" altLang="ko-KR" dirty="0" smtClean="0">
                <a:ea typeface="나눔고딕"/>
                <a:cs typeface="나눔고딕"/>
              </a:rPr>
              <a:t>				spring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설거지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	dishwashing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신문</a:t>
            </a:r>
            <a:r>
              <a:rPr lang="en-US" altLang="ko-KR" dirty="0" smtClean="0">
                <a:ea typeface="나눔고딕"/>
                <a:cs typeface="나눔고딕"/>
              </a:rPr>
              <a:t>				newspaper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심리학</a:t>
            </a:r>
            <a:r>
              <a:rPr lang="en-US" altLang="ko-KR" dirty="0" smtClean="0">
                <a:ea typeface="나눔고딕"/>
                <a:cs typeface="나눔고딕"/>
              </a:rPr>
              <a:t>			psychology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이야기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	talk, chat (=</a:t>
            </a:r>
            <a:r>
              <a:rPr lang="ko-KR" altLang="en-US" dirty="0" smtClean="0">
                <a:ea typeface="나눔고딕"/>
                <a:cs typeface="나눔고딕"/>
              </a:rPr>
              <a:t>얘기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전공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	major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주</a:t>
            </a:r>
            <a:r>
              <a:rPr lang="en-US" altLang="ko-KR" dirty="0" smtClean="0">
                <a:ea typeface="나눔고딕"/>
                <a:cs typeface="나눔고딕"/>
              </a:rPr>
              <a:t>				week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준비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	preparation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청소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하다</a:t>
            </a:r>
            <a:r>
              <a:rPr lang="en-US" altLang="ko-KR" dirty="0" smtClean="0">
                <a:ea typeface="나눔고딕"/>
                <a:cs typeface="나눔고딕"/>
              </a:rPr>
              <a:t>)		cleaning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크리스마스</a:t>
            </a:r>
            <a:r>
              <a:rPr lang="en-US" altLang="ko-KR" dirty="0" smtClean="0">
                <a:ea typeface="나눔고딕"/>
                <a:cs typeface="나눔고딕"/>
              </a:rPr>
              <a:t>		Christmas</a:t>
            </a:r>
            <a:endParaRPr lang="en-US" altLang="ko-KR" dirty="0"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06500" y="1547732"/>
            <a:ext cx="4637500" cy="485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ts val="2660"/>
              </a:lnSpc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흐리다</a:t>
            </a:r>
            <a:r>
              <a:rPr lang="en-US" altLang="ko-KR" dirty="0" smtClean="0">
                <a:ea typeface="나눔고딕"/>
                <a:cs typeface="나눔고딕"/>
              </a:rPr>
              <a:t>			to be cloudy</a:t>
            </a:r>
          </a:p>
          <a:p>
            <a:pPr latinLnBrk="1">
              <a:lnSpc>
                <a:spcPts val="2660"/>
              </a:lnSpc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lnSpc>
                <a:spcPts val="2660"/>
              </a:lnSpc>
              <a:defRPr/>
            </a:pPr>
            <a:r>
              <a:rPr lang="en-US" altLang="ko-KR" b="1" dirty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보내다</a:t>
            </a:r>
            <a:r>
              <a:rPr lang="en-US" altLang="ko-KR" dirty="0" smtClean="0">
                <a:ea typeface="나눔고딕"/>
                <a:cs typeface="나눔고딕"/>
              </a:rPr>
              <a:t>			to spend time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장</a:t>
            </a:r>
            <a:r>
              <a:rPr lang="en-US" altLang="ko-KR" dirty="0" smtClean="0">
                <a:ea typeface="나눔고딕"/>
                <a:cs typeface="나눔고딕"/>
              </a:rPr>
              <a:t>(</a:t>
            </a:r>
            <a:r>
              <a:rPr lang="ko-KR" altLang="en-US" dirty="0" smtClean="0">
                <a:ea typeface="나눔고딕"/>
                <a:cs typeface="나눔고딕"/>
              </a:rPr>
              <a:t>을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r>
              <a:rPr lang="ko-KR" altLang="en-US" dirty="0" smtClean="0">
                <a:ea typeface="나눔고딕"/>
                <a:cs typeface="나눔고딕"/>
              </a:rPr>
              <a:t>보다</a:t>
            </a:r>
            <a:r>
              <a:rPr lang="en-US" altLang="ko-KR" dirty="0" smtClean="0">
                <a:ea typeface="나눔고딕"/>
                <a:cs typeface="나눔고딕"/>
              </a:rPr>
              <a:t>		to buy one’s groceries</a:t>
            </a:r>
          </a:p>
          <a:p>
            <a:pPr latinLnBrk="1">
              <a:lnSpc>
                <a:spcPts val="2660"/>
              </a:lnSpc>
              <a:defRPr/>
            </a:pPr>
            <a:endParaRPr lang="en-US" altLang="ko-KR" dirty="0">
              <a:ea typeface="나눔고딕"/>
              <a:cs typeface="나눔고딕"/>
            </a:endParaRPr>
          </a:p>
          <a:p>
            <a:pPr latinLnBrk="1">
              <a:lnSpc>
                <a:spcPts val="2660"/>
              </a:lnSpc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가끔</a:t>
            </a:r>
            <a:r>
              <a:rPr lang="en-US" altLang="ko-KR" dirty="0" smtClean="0">
                <a:ea typeface="나눔고딕"/>
                <a:cs typeface="나눔고딕"/>
              </a:rPr>
              <a:t>				sometimes, occasionally</a:t>
            </a: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많이</a:t>
            </a:r>
            <a:r>
              <a:rPr lang="en-US" altLang="ko-KR" dirty="0" smtClean="0">
                <a:ea typeface="나눔고딕"/>
                <a:cs typeface="나눔고딕"/>
              </a:rPr>
              <a:t>				much, many</a:t>
            </a:r>
            <a:r>
              <a:rPr lang="ko-KR" altLang="en-US" dirty="0" smtClean="0">
                <a:ea typeface="나눔고딕"/>
                <a:cs typeface="나눔고딕"/>
              </a:rPr>
              <a:t> </a:t>
            </a: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lnSpc>
                <a:spcPts val="2660"/>
              </a:lnSpc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서로</a:t>
            </a:r>
            <a:r>
              <a:rPr lang="en-US" altLang="ko-KR" dirty="0" smtClean="0">
                <a:ea typeface="나눔고딕"/>
                <a:cs typeface="나눔고딕"/>
              </a:rPr>
              <a:t>				each other</a:t>
            </a:r>
          </a:p>
          <a:p>
            <a:pPr latinLnBrk="1">
              <a:lnSpc>
                <a:spcPts val="2660"/>
              </a:lnSpc>
              <a:defRPr/>
            </a:pP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lnSpc>
                <a:spcPts val="2660"/>
              </a:lnSpc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 latinLnBrk="1">
              <a:lnSpc>
                <a:spcPts val="2660"/>
              </a:lnSpc>
              <a:defRPr/>
            </a:pP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~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고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		and (clausal connective)</a:t>
            </a:r>
          </a:p>
        </p:txBody>
      </p:sp>
      <p:pic>
        <p:nvPicPr>
          <p:cNvPr id="6" name="L7V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65" y="719519"/>
            <a:ext cx="517683" cy="4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7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878295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파티에 안 갈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1746" y="1365571"/>
            <a:ext cx="8607050" cy="5167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소피아 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다음 주말에 뭐 하세요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집에서 청소하고 음식 준비할 거예요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왜요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여동생이 뉴욕에서 와요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그럼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크리스마스 파티에 안 갈 거예요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아마 못 갈 거예요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동생을 자주 봐요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소피아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자주 못 봐요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그래서 오래간만에 이야기를 많이 할 거예요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마이클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그래요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그럼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크리스마스 잘 보내세요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6" name="L7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1" y="707961"/>
            <a:ext cx="536230" cy="458976"/>
          </a:xfrm>
          <a:prstGeom prst="rect">
            <a:avLst/>
          </a:prstGeom>
        </p:spPr>
      </p:pic>
      <p:pic>
        <p:nvPicPr>
          <p:cNvPr id="7" name="Picture 6" descr="BL7_CO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r="7210" b="9491"/>
          <a:stretch/>
        </p:blipFill>
        <p:spPr>
          <a:xfrm>
            <a:off x="6508750" y="2143125"/>
            <a:ext cx="2410671" cy="33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0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664481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94828" y="1593124"/>
            <a:ext cx="8181148" cy="58696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9387" y="1654923"/>
            <a:ext cx="65357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 smtClean="0"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ea typeface="나눔고딕"/>
                <a:cs typeface="나눔고딕"/>
              </a:rPr>
              <a:t>고</a:t>
            </a:r>
            <a:r>
              <a:rPr lang="en-US" altLang="ko-KR" sz="2400" dirty="0" smtClean="0">
                <a:ea typeface="나눔고딕"/>
                <a:cs typeface="나눔고딕"/>
              </a:rPr>
              <a:t> is used to link two clauses like ‘and’ in English.</a:t>
            </a:r>
            <a:endParaRPr lang="en-US" altLang="ko-KR" sz="2400" dirty="0">
              <a:ea typeface="나눔고딕"/>
              <a:cs typeface="나눔고딕"/>
            </a:endParaRPr>
          </a:p>
        </p:txBody>
      </p:sp>
      <p:pic>
        <p:nvPicPr>
          <p:cNvPr id="5" name="Picture 4" descr="hotel-1330834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74" y="2873375"/>
            <a:ext cx="3809086" cy="2988199"/>
          </a:xfrm>
          <a:prstGeom prst="rect">
            <a:avLst/>
          </a:prstGeom>
        </p:spPr>
      </p:pic>
      <p:pic>
        <p:nvPicPr>
          <p:cNvPr id="6" name="Picture 5" descr="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7" y="4068825"/>
            <a:ext cx="1766506" cy="2439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8471" y="3154077"/>
            <a:ext cx="418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제 방은 넓어요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그리고 좋아요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895903" y="3615742"/>
            <a:ext cx="0" cy="1638883"/>
          </a:xfrm>
          <a:prstGeom prst="straightConnector1">
            <a:avLst/>
          </a:prstGeom>
          <a:ln w="38100" cmpd="sng">
            <a:solidFill>
              <a:srgbClr val="FF008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540500" y="5372636"/>
            <a:ext cx="666750" cy="48893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921375" y="3615742"/>
            <a:ext cx="1889125" cy="0"/>
          </a:xfrm>
          <a:prstGeom prst="line">
            <a:avLst/>
          </a:prstGeom>
          <a:ln w="28575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70453" y="5372636"/>
            <a:ext cx="285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제 방은 넓고 좋아요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455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7720191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5" name="Picture 4" descr="hotel-1330834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49" y="1571626"/>
            <a:ext cx="2788726" cy="2187734"/>
          </a:xfrm>
          <a:prstGeom prst="rect">
            <a:avLst/>
          </a:prstGeom>
        </p:spPr>
      </p:pic>
      <p:pic>
        <p:nvPicPr>
          <p:cNvPr id="6" name="Picture 5" descr="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5" y="2399085"/>
            <a:ext cx="1093228" cy="15099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54596" y="2168252"/>
            <a:ext cx="418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제 방은 넓어요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그리고 좋아요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308528" y="2629917"/>
            <a:ext cx="0" cy="2878708"/>
          </a:xfrm>
          <a:prstGeom prst="straightConnector1">
            <a:avLst/>
          </a:prstGeom>
          <a:ln w="38100" cmpd="sng">
            <a:solidFill>
              <a:srgbClr val="FF008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943403" y="5626636"/>
            <a:ext cx="666750" cy="48893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406953" y="2614042"/>
            <a:ext cx="1889125" cy="0"/>
          </a:xfrm>
          <a:prstGeom prst="line">
            <a:avLst/>
          </a:prstGeom>
          <a:ln w="28575" cmpd="sng">
            <a:solidFill>
              <a:srgbClr val="FF0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60781" y="5626636"/>
            <a:ext cx="2850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제 방은 넓고 좋아요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0304" y="4175125"/>
            <a:ext cx="1627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넓다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고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786033" y="4175125"/>
            <a:ext cx="0" cy="535558"/>
          </a:xfrm>
          <a:prstGeom prst="line">
            <a:avLst/>
          </a:prstGeom>
          <a:ln w="28575" cmpd="sng">
            <a:solidFill>
              <a:srgbClr val="008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27809" y="4423792"/>
            <a:ext cx="762197" cy="0"/>
          </a:xfrm>
          <a:prstGeom prst="straightConnector1">
            <a:avLst/>
          </a:prstGeom>
          <a:ln w="38100" cmpd="sng">
            <a:solidFill>
              <a:srgbClr val="008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18079" y="4175125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넓고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0616" y="4864556"/>
            <a:ext cx="3320741" cy="430887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 smtClean="0">
                <a:ea typeface="나눔고딕"/>
                <a:cs typeface="나눔고딕"/>
              </a:rPr>
              <a:t>[Dictionary form] </a:t>
            </a:r>
            <a:r>
              <a:rPr lang="en-US" sz="2200" dirty="0" smtClean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200" dirty="0" smtClean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200" dirty="0" smtClean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  <a:endParaRPr lang="en-US" sz="2200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55839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6210122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855787" y="5079999"/>
            <a:ext cx="62499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마크는 </a:t>
            </a: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집에 </a:t>
            </a:r>
            <a:r>
              <a:rPr kumimoji="0"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가요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. 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 린다는 </a:t>
            </a: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학교에 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가요.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042" y="1850166"/>
            <a:ext cx="3830637" cy="2395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2" y="1814645"/>
            <a:ext cx="3712949" cy="2462940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22537" y="5827067"/>
            <a:ext cx="558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마크는 집에 </a:t>
            </a:r>
            <a:r>
              <a:rPr kumimoji="0"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 린다는 학교에 가요.</a:t>
            </a:r>
            <a:endParaRPr kumimoji="0"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2021" y="4528432"/>
            <a:ext cx="3044423" cy="400110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ea typeface="나눔고딕"/>
                <a:cs typeface="나눔고딕"/>
              </a:rPr>
              <a:t>[Dictionary form] </a:t>
            </a:r>
            <a:r>
              <a:rPr 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  <a:endParaRPr lang="en-US" sz="2000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47126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93453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052637" y="5079999"/>
            <a:ext cx="558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서울은 정말 </a:t>
            </a:r>
            <a:r>
              <a:rPr kumimoji="0"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커요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. 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 사람이 많아요.</a:t>
            </a:r>
          </a:p>
        </p:txBody>
      </p:sp>
      <p:pic>
        <p:nvPicPr>
          <p:cNvPr id="4" name="Picture 3" descr="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/>
          <a:stretch/>
        </p:blipFill>
        <p:spPr>
          <a:xfrm>
            <a:off x="4724917" y="1762125"/>
            <a:ext cx="3830637" cy="2635250"/>
          </a:xfrm>
          <a:prstGeom prst="rect">
            <a:avLst/>
          </a:prstGeom>
        </p:spPr>
      </p:pic>
      <p:pic>
        <p:nvPicPr>
          <p:cNvPr id="5" name="Picture 4" descr="night-1085845_64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8"/>
          <a:stretch/>
        </p:blipFill>
        <p:spPr>
          <a:xfrm>
            <a:off x="549793" y="1772920"/>
            <a:ext cx="3830637" cy="2624455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22537" y="5827067"/>
            <a:ext cx="55832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서울은 정말 </a:t>
            </a:r>
            <a:r>
              <a:rPr kumimoji="0"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크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사람이 많아요.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021" y="4528432"/>
            <a:ext cx="3044423" cy="400110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ea typeface="나눔고딕"/>
                <a:cs typeface="나눔고딕"/>
              </a:rPr>
              <a:t>[Dictionary form] </a:t>
            </a:r>
            <a:r>
              <a:rPr 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  <a:endParaRPr lang="en-US" sz="2000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188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094875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친구하고 영화 볼 거예요</a:t>
                      </a:r>
                      <a:r>
                        <a:rPr lang="en-US" altLang="ko-KR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1746" y="1556071"/>
            <a:ext cx="8607050" cy="5167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어제 경제학 시험 잘 봤어요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잘 봤어요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ts val="3980"/>
              </a:lnSpc>
            </a:pP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그런데 시험이 조금 어려웠어요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2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참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스티브 씨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이번 주말에 약속 있으세요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없어요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저는 친구하고 영화 볼 거예요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스티브 씨도 같이 가요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무슨 영화 볼 거예요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액션 영화요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그럼 같이 가요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 보통 어느 극장에 자주 가세요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브로드웨이 극장에 자주 가요</a:t>
            </a:r>
            <a:r>
              <a:rPr lang="en-US" altLang="ko-KR" sz="22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2" name="L7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6" y="698796"/>
            <a:ext cx="542892" cy="4646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746" y="1308231"/>
            <a:ext cx="466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(Steve and Lisa talk about their weekend plans.)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Picture 7" descr="BL7_CO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11"/>
          <a:stretch/>
        </p:blipFill>
        <p:spPr>
          <a:xfrm>
            <a:off x="6461769" y="1416661"/>
            <a:ext cx="2428607" cy="16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7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075952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Picture 2" descr="clouds-1571775_64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7"/>
          <a:stretch/>
        </p:blipFill>
        <p:spPr>
          <a:xfrm>
            <a:off x="1283545" y="2318245"/>
            <a:ext cx="3102399" cy="2326799"/>
          </a:xfrm>
          <a:prstGeom prst="rect">
            <a:avLst/>
          </a:prstGeom>
        </p:spPr>
      </p:pic>
      <p:pic>
        <p:nvPicPr>
          <p:cNvPr id="4" name="Picture 3" descr="dog-1606732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77" y="2341165"/>
            <a:ext cx="3102399" cy="2326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82750" y="4723129"/>
            <a:ext cx="2389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어제는 흐렸어요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4157" y="4754879"/>
            <a:ext cx="2389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추웠어요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6092" y="5364459"/>
            <a:ext cx="3044423" cy="400110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ea typeface="나눔고딕"/>
                <a:cs typeface="나눔고딕"/>
              </a:rPr>
              <a:t>[Dictionary form] </a:t>
            </a:r>
            <a:r>
              <a:rPr 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  <a:endParaRPr lang="en-US" sz="2000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9336" y="5378359"/>
            <a:ext cx="2046779" cy="400110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6666"/>
                </a:solidFill>
                <a:ea typeface="나눔고딕"/>
                <a:cs typeface="나눔고딕"/>
              </a:rPr>
              <a:t>tenseless</a:t>
            </a:r>
            <a:r>
              <a:rPr lang="ko-KR" altLang="en-US" sz="2000" dirty="0" smtClean="0">
                <a:solidFill>
                  <a:srgbClr val="FF6666"/>
                </a:solidFill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solidFill>
                  <a:srgbClr val="FF6666"/>
                </a:solidFill>
                <a:ea typeface="나눔고딕"/>
                <a:cs typeface="나눔고딕"/>
              </a:rPr>
              <a:t>clause 1</a:t>
            </a:r>
            <a:endParaRPr lang="en-US" sz="2000" dirty="0">
              <a:solidFill>
                <a:srgbClr val="FF6666"/>
              </a:solidFill>
              <a:ea typeface="나눔고딕"/>
              <a:cs typeface="나눔고딕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957564" y="5978524"/>
            <a:ext cx="33512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어제는 </a:t>
            </a:r>
            <a:r>
              <a:rPr kumimoji="0" lang="ko-KR" altLang="en-US" sz="2400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흐리</a:t>
            </a:r>
            <a:r>
              <a:rPr kumimoji="0"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 추웠어요</a:t>
            </a:r>
            <a:r>
              <a:rPr kumimoji="0"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kumimoji="0"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271" y="1409061"/>
            <a:ext cx="8399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ea typeface="나눔고딕"/>
                <a:cs typeface="나눔고딕"/>
              </a:rPr>
              <a:t>Clause 1 is usually not marked for any tense, especially when it is interpreted as being within the same time frame as clause 2. 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771" y="1400015"/>
            <a:ext cx="8547005" cy="763421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635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539348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75" y="2139150"/>
            <a:ext cx="2585269" cy="2585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77" y="2008185"/>
            <a:ext cx="2635599" cy="2659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896" y="4667964"/>
            <a:ext cx="4672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내일은 친구하고 영화를 볼 거예요</a:t>
            </a: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9407" y="4667964"/>
            <a:ext cx="3233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장을 볼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6092" y="5364459"/>
            <a:ext cx="3044423" cy="400110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ea typeface="나눔고딕"/>
                <a:cs typeface="나눔고딕"/>
              </a:rPr>
              <a:t>[Dictionary form] </a:t>
            </a:r>
            <a:r>
              <a:rPr 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  <a:endParaRPr lang="en-US" sz="2000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9336" y="5378359"/>
            <a:ext cx="2046779" cy="400110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6666"/>
                </a:solidFill>
                <a:ea typeface="나눔고딕"/>
                <a:cs typeface="나눔고딕"/>
              </a:rPr>
              <a:t>tenseless</a:t>
            </a:r>
            <a:r>
              <a:rPr lang="ko-KR" altLang="en-US" sz="2000" dirty="0" smtClean="0">
                <a:solidFill>
                  <a:srgbClr val="FF6666"/>
                </a:solidFill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solidFill>
                  <a:srgbClr val="FF6666"/>
                </a:solidFill>
                <a:ea typeface="나눔고딕"/>
                <a:cs typeface="나눔고딕"/>
              </a:rPr>
              <a:t>clause 1</a:t>
            </a:r>
            <a:endParaRPr lang="en-US" sz="2000" dirty="0">
              <a:solidFill>
                <a:srgbClr val="FF6666"/>
              </a:solidFill>
              <a:ea typeface="나눔고딕"/>
              <a:cs typeface="나눔고딕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758709" y="5978524"/>
            <a:ext cx="62137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내일은 친구하고 영화를 </a:t>
            </a:r>
            <a:r>
              <a:rPr kumimoji="0" lang="ko-KR" altLang="en-US" sz="2400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보</a:t>
            </a:r>
            <a:r>
              <a:rPr kumimoji="0"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 장을 볼 거예요</a:t>
            </a:r>
            <a:r>
              <a:rPr kumimoji="0"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kumimoji="0"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271" y="1504311"/>
            <a:ext cx="8399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080FF"/>
                </a:solidFill>
                <a:ea typeface="나눔고딕"/>
                <a:cs typeface="나눔고딕"/>
              </a:rPr>
              <a:t>~</a:t>
            </a:r>
            <a:r>
              <a:rPr lang="ko-KR" alt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altLang="ko-KR" sz="2000" dirty="0" smtClean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can represent temporal transition meaning ‘and then.’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771" y="1400016"/>
            <a:ext cx="8547005" cy="608170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70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9387728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40" y="2317772"/>
            <a:ext cx="3302000" cy="21978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78" y="2317772"/>
            <a:ext cx="3918251" cy="2197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4896" y="4667964"/>
            <a:ext cx="3921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저는 로스앤젤레스에 살아요</a:t>
            </a:r>
            <a:r>
              <a:rPr lang="ko-KR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78096" y="4667964"/>
            <a:ext cx="4297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smtClean="0">
                <a:latin typeface="나눔고딕"/>
                <a:ea typeface="나눔고딕"/>
                <a:cs typeface="나눔고딕"/>
              </a:rPr>
              <a:t> 언니는 하와이에 살아요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6092" y="5364459"/>
            <a:ext cx="3044423" cy="400110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ea typeface="나눔고딕"/>
                <a:cs typeface="나눔고딕"/>
              </a:rPr>
              <a:t>[Dictionary form] </a:t>
            </a:r>
            <a:r>
              <a:rPr 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stem + </a:t>
            </a:r>
            <a:r>
              <a:rPr lang="ko-KR" alt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sz="2000" dirty="0" smtClean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  <a:endParaRPr lang="en-US" sz="2000" dirty="0">
              <a:solidFill>
                <a:srgbClr val="0080FF"/>
              </a:solidFill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9336" y="5378359"/>
            <a:ext cx="2046779" cy="400110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6666"/>
                </a:solidFill>
                <a:ea typeface="나눔고딕"/>
                <a:cs typeface="나눔고딕"/>
              </a:rPr>
              <a:t>tenseless</a:t>
            </a:r>
            <a:r>
              <a:rPr lang="ko-KR" altLang="en-US" sz="2000" dirty="0" smtClean="0">
                <a:solidFill>
                  <a:srgbClr val="FF6666"/>
                </a:solidFill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solidFill>
                  <a:srgbClr val="FF6666"/>
                </a:solidFill>
                <a:ea typeface="나눔고딕"/>
                <a:cs typeface="나눔고딕"/>
              </a:rPr>
              <a:t>clause 1</a:t>
            </a:r>
            <a:endParaRPr lang="en-US" sz="2000" dirty="0">
              <a:solidFill>
                <a:srgbClr val="FF6666"/>
              </a:solidFill>
              <a:ea typeface="나눔고딕"/>
              <a:cs typeface="나눔고딕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238250" y="5978524"/>
            <a:ext cx="69532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20000"/>
              </a:spcBef>
              <a:buFont typeface="Wingdings" charset="0"/>
              <a:buNone/>
            </a:pP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저는 로스앤젤레스에 </a:t>
            </a:r>
            <a:r>
              <a:rPr kumimoji="0"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살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kumimoji="0" lang="ko-KR" altLang="en-US" sz="2400" dirty="0" smtClean="0">
                <a:latin typeface="나눔고딕"/>
                <a:ea typeface="나눔고딕"/>
                <a:cs typeface="나눔고딕"/>
              </a:rPr>
              <a:t> 언니는 하와이에 살아요</a:t>
            </a:r>
            <a:r>
              <a:rPr kumimoji="0"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kumimoji="0"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271" y="1409061"/>
            <a:ext cx="8399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ea typeface="나눔고딕"/>
                <a:cs typeface="나눔고딕"/>
              </a:rPr>
              <a:t>The two events or states in clause 1 and clause 2 may sometimes stand in contrast to each other.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23771" y="1400016"/>
            <a:ext cx="8547005" cy="739134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181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9320772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23771" y="1400016"/>
            <a:ext cx="8547005" cy="584359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271" y="1488436"/>
            <a:ext cx="8399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나눔고딕"/>
                <a:cs typeface="나눔고딕"/>
              </a:rPr>
              <a:t>[clause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고</a:t>
            </a:r>
            <a:r>
              <a:rPr lang="en-US" altLang="ko-KR" sz="2000" dirty="0" smtClean="0">
                <a:ea typeface="나눔고딕"/>
                <a:cs typeface="나눔고딕"/>
              </a:rPr>
              <a:t>] may be used more than once in a sentence.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213018" y="4701441"/>
            <a:ext cx="6772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/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우리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아파트는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넓어요</a:t>
            </a:r>
            <a:r>
              <a:rPr lang="en-US" altLang="ko-KR" sz="2400" dirty="0">
                <a:solidFill>
                  <a:srgbClr val="0000FF"/>
                </a:solidFill>
                <a:latin typeface="나눔고딕"/>
                <a:ea typeface="나눔고딕"/>
                <a:cs typeface="나눔고딕"/>
              </a:rPr>
              <a:t>.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>
                <a:solidFill>
                  <a:srgbClr val="FF505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싸요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2400" dirty="0">
                <a:solidFill>
                  <a:srgbClr val="FF505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>
                <a:solidFill>
                  <a:srgbClr val="FF505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예뻐요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2400" dirty="0">
                <a:solidFill>
                  <a:srgbClr val="FF505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400" dirty="0" smtClean="0">
              <a:solidFill>
                <a:srgbClr val="FF5050"/>
              </a:solidFill>
              <a:latin typeface="나눔고딕"/>
              <a:ea typeface="나눔고딕"/>
              <a:cs typeface="나눔고딕"/>
            </a:endParaRPr>
          </a:p>
          <a:p>
            <a:pPr eaLnBrk="1" hangingPunct="1"/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학교에서 가까워요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 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33463" y="5855649"/>
            <a:ext cx="72250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 typeface="Wingdings" charset="0"/>
              <a:buChar char="à"/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우리 아파트는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넓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싸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 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예쁘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고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학교에서 가까워요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 </a:t>
            </a:r>
            <a:endParaRPr lang="ko-KR" alt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7" name="Picture 6" descr="living-room-1523480_6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30" y="2206624"/>
            <a:ext cx="3601720" cy="232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9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2917619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The clausal connective ~</a:t>
                      </a:r>
                      <a:r>
                        <a:rPr lang="ko-KR" altLang="en-US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고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81517"/>
              </p:ext>
            </p:extLst>
          </p:nvPr>
        </p:nvGraphicFramePr>
        <p:xfrm>
          <a:off x="1524000" y="2504112"/>
          <a:ext cx="6096000" cy="2607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</a:tblGrid>
              <a:tr h="13038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0381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23771" y="1400016"/>
            <a:ext cx="8547005" cy="584359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271" y="1488436"/>
            <a:ext cx="8399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나눔고딕"/>
                <a:cs typeface="나눔고딕"/>
              </a:rPr>
              <a:t>Conju</a:t>
            </a:r>
            <a:r>
              <a:rPr lang="en-US" altLang="ko-KR" sz="2000" dirty="0">
                <a:ea typeface="나눔고딕"/>
                <a:cs typeface="나눔고딕"/>
              </a:rPr>
              <a:t>n</a:t>
            </a:r>
            <a:r>
              <a:rPr lang="en-US" altLang="ko-KR" sz="2000" dirty="0" smtClean="0">
                <a:ea typeface="나눔고딕"/>
                <a:cs typeface="나눔고딕"/>
              </a:rPr>
              <a:t>ction </a:t>
            </a:r>
            <a:r>
              <a:rPr lang="ko-KR" altLang="en-US" sz="2000" dirty="0" smtClean="0">
                <a:ea typeface="나눔고딕"/>
                <a:cs typeface="나눔고딕"/>
              </a:rPr>
              <a:t>그리고 </a:t>
            </a:r>
            <a:r>
              <a:rPr lang="en-US" altLang="ko-KR" sz="2000" dirty="0" smtClean="0">
                <a:ea typeface="나눔고딕"/>
                <a:cs typeface="나눔고딕"/>
              </a:rPr>
              <a:t>vs.</a:t>
            </a:r>
            <a:r>
              <a:rPr lang="ko-KR" altLang="en-US" sz="2000" dirty="0" smtClean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particle </a:t>
            </a:r>
            <a:r>
              <a:rPr lang="ko-KR" altLang="en-US" sz="2000" dirty="0" smtClean="0">
                <a:ea typeface="나눔고딕"/>
                <a:cs typeface="나눔고딕"/>
              </a:rPr>
              <a:t>하고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7270" y="5592789"/>
            <a:ext cx="8483505" cy="7841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4896" y="5639923"/>
            <a:ext cx="8531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ea typeface="나눔고딕"/>
                <a:cs typeface="나눔고딕"/>
              </a:rPr>
              <a:t>Both </a:t>
            </a:r>
            <a:r>
              <a:rPr lang="ko-KR" altLang="en-US" dirty="0" smtClean="0">
                <a:ea typeface="나눔고딕"/>
                <a:cs typeface="나눔고딕"/>
              </a:rPr>
              <a:t>하고 </a:t>
            </a:r>
            <a:r>
              <a:rPr lang="en-US" altLang="ko-KR" dirty="0" smtClean="0">
                <a:ea typeface="나눔고딕"/>
                <a:cs typeface="나눔고딕"/>
              </a:rPr>
              <a:t>and ~</a:t>
            </a:r>
            <a:r>
              <a:rPr lang="ko-KR" altLang="en-US" dirty="0" smtClean="0">
                <a:ea typeface="나눔고딕"/>
                <a:cs typeface="나눔고딕"/>
              </a:rPr>
              <a:t>고 </a:t>
            </a:r>
            <a:r>
              <a:rPr lang="en-US" altLang="ko-KR" dirty="0" smtClean="0">
                <a:ea typeface="나눔고딕"/>
                <a:cs typeface="나눔고딕"/>
              </a:rPr>
              <a:t>are translated into ‘and’ in English. However, the particle </a:t>
            </a:r>
            <a:r>
              <a:rPr lang="ko-KR" altLang="en-US" dirty="0" smtClean="0">
                <a:ea typeface="나눔고딕"/>
                <a:cs typeface="나눔고딕"/>
              </a:rPr>
              <a:t>하고</a:t>
            </a:r>
            <a:r>
              <a:rPr lang="en-US" altLang="ko-KR" dirty="0" smtClean="0">
                <a:ea typeface="나눔고딕"/>
                <a:cs typeface="나눔고딕"/>
              </a:rPr>
              <a:t> is used to link two nouns, whereas ~</a:t>
            </a:r>
            <a:r>
              <a:rPr lang="ko-KR" altLang="en-US" dirty="0" smtClean="0">
                <a:ea typeface="나눔고딕"/>
                <a:cs typeface="나눔고딕"/>
              </a:rPr>
              <a:t>고</a:t>
            </a:r>
            <a:r>
              <a:rPr lang="en-US" altLang="ko-KR" dirty="0" smtClean="0">
                <a:ea typeface="나눔고딕"/>
                <a:cs typeface="나눔고딕"/>
              </a:rPr>
              <a:t> links two clauses. </a:t>
            </a:r>
            <a:endParaRPr lang="en-US" dirty="0">
              <a:ea typeface="나눔고딕"/>
              <a:cs typeface="나눔고딕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78063" y="2595563"/>
            <a:ext cx="5737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800" dirty="0"/>
              <a:t> </a:t>
            </a:r>
            <a:r>
              <a:rPr lang="en-US" altLang="ko-KR" sz="2800" dirty="0" smtClean="0"/>
              <a:t>Sentence	‘and’		Sentence</a:t>
            </a:r>
            <a:r>
              <a:rPr lang="en-US" altLang="ko-KR" sz="2800" dirty="0"/>
              <a:t>	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778125" y="3897313"/>
            <a:ext cx="4806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ko-KR" sz="2800" dirty="0" smtClean="0"/>
              <a:t>Noun		‘and’		Noun</a:t>
            </a:r>
            <a:endParaRPr lang="en-US" altLang="ko-KR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016375" y="2596218"/>
            <a:ext cx="119776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endParaRPr lang="en-US" sz="28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59250" y="3897968"/>
            <a:ext cx="859713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하고</a:t>
            </a:r>
            <a:endParaRPr lang="en-US" sz="28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0500" y="3198167"/>
            <a:ext cx="410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커피가 맛있어요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그리고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78063" y="4516438"/>
            <a:ext cx="4876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언니</a:t>
            </a: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하고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오빠는 생물학을 전공해요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93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  <p:bldP spid="9" grpId="0" animBg="1"/>
      <p:bldP spid="10" grpId="0" animBg="1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6661034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/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 smtClean="0">
                          <a:latin typeface="+mn-lt"/>
                          <a:cs typeface="Arial Black"/>
                        </a:rPr>
                        <a:t>         일기 쓰기</a:t>
                      </a:r>
                      <a:endParaRPr lang="en-US" sz="36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02"/>
          <a:stretch/>
        </p:blipFill>
        <p:spPr>
          <a:xfrm>
            <a:off x="245424" y="476547"/>
            <a:ext cx="667255" cy="5791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2680" y="1467309"/>
            <a:ext cx="73726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latin typeface="나눔고딕"/>
                <a:ea typeface="나눔고딕"/>
                <a:cs typeface="나눔고딕"/>
              </a:rPr>
              <a:t>주말 일기</a:t>
            </a:r>
            <a:endParaRPr lang="en-US" sz="22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7736" y="1898196"/>
            <a:ext cx="7932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Write a paragraph telling about your last weekend. Use at least 3 clausal connective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~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inside of your paragraph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organizer-295342_6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5" y="3056641"/>
            <a:ext cx="3250332" cy="2153345"/>
          </a:xfrm>
          <a:prstGeom prst="rect">
            <a:avLst/>
          </a:prstGeom>
        </p:spPr>
      </p:pic>
      <p:pic>
        <p:nvPicPr>
          <p:cNvPr id="4" name="Picture 3" descr="female-865110_64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23" y="2812556"/>
            <a:ext cx="3816423" cy="2540306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87270" y="5592789"/>
            <a:ext cx="8483505" cy="7841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91073" y="5640414"/>
            <a:ext cx="6564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b="1" dirty="0" smtClean="0">
                <a:ea typeface="나눔고딕"/>
                <a:cs typeface="나눔고딕"/>
              </a:rPr>
              <a:t>친구들과 지난 주말에 무엇을 했는지 이야기해 보세요</a:t>
            </a:r>
            <a:r>
              <a:rPr lang="en-US" altLang="ko-KR" sz="2200" b="1" dirty="0" smtClean="0">
                <a:ea typeface="나눔고딕"/>
                <a:cs typeface="나눔고딕"/>
              </a:rPr>
              <a:t>.</a:t>
            </a:r>
          </a:p>
          <a:p>
            <a:r>
              <a:rPr lang="ko-KR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(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Talk to your classmate(s) about what you did last weekend.)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96014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45604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Negative questions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12357" y="1485954"/>
            <a:ext cx="8372232" cy="2391624"/>
          </a:xfrm>
          <a:prstGeom prst="roundRect">
            <a:avLst/>
          </a:prstGeom>
          <a:noFill/>
          <a:ln w="28575" cmpd="sng">
            <a:solidFill>
              <a:srgbClr val="CC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12357" y="4194229"/>
            <a:ext cx="8372232" cy="2391624"/>
          </a:xfrm>
          <a:prstGeom prst="roundRect">
            <a:avLst/>
          </a:prstGeom>
          <a:noFill/>
          <a:ln w="28575" cmpd="sng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3125" y="1586210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영어 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3125" y="4294485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한국어 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068584" y="2032000"/>
            <a:ext cx="6513513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</a:rPr>
              <a:t>	</a:t>
            </a:r>
            <a:r>
              <a:rPr kumimoji="0" lang="en-US" altLang="ko-KR" sz="2400" dirty="0" smtClean="0">
                <a:latin typeface="+mn-lt"/>
              </a:rPr>
              <a:t>	A</a:t>
            </a:r>
            <a:r>
              <a:rPr kumimoji="0" lang="en-US" altLang="ko-KR" sz="2400" dirty="0">
                <a:latin typeface="+mn-lt"/>
              </a:rPr>
              <a:t>: </a:t>
            </a:r>
            <a:r>
              <a:rPr kumimoji="0" lang="en-US" altLang="ko-KR" sz="2400" dirty="0" smtClean="0">
                <a:latin typeface="+mn-lt"/>
              </a:rPr>
              <a:t>	You</a:t>
            </a:r>
            <a:r>
              <a:rPr kumimoji="0" lang="ko-KR" altLang="en-US" sz="2400" dirty="0" smtClean="0">
                <a:latin typeface="+mn-lt"/>
              </a:rPr>
              <a:t> </a:t>
            </a:r>
            <a:r>
              <a:rPr kumimoji="0" lang="en-US" altLang="ko-KR" sz="2400" dirty="0">
                <a:latin typeface="+mn-lt"/>
              </a:rPr>
              <a:t>are not coming?</a:t>
            </a:r>
          </a:p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</a:rPr>
              <a:t>		B: </a:t>
            </a:r>
            <a:r>
              <a:rPr kumimoji="0" lang="en-US" altLang="ko-KR" sz="2400" dirty="0" smtClean="0">
                <a:latin typeface="+mn-lt"/>
              </a:rPr>
              <a:t>	</a:t>
            </a:r>
            <a:r>
              <a:rPr kumimoji="0" lang="en-US" altLang="ko-KR" sz="2400" dirty="0" smtClean="0">
                <a:solidFill>
                  <a:srgbClr val="FF0080"/>
                </a:solidFill>
                <a:latin typeface="+mn-lt"/>
              </a:rPr>
              <a:t>No</a:t>
            </a:r>
            <a:r>
              <a:rPr kumimoji="0" lang="en-US" altLang="ko-KR" sz="2400" dirty="0">
                <a:latin typeface="+mn-lt"/>
              </a:rPr>
              <a:t>, (I’m not coming).</a:t>
            </a:r>
          </a:p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</a:rPr>
              <a:t>		    </a:t>
            </a:r>
            <a:r>
              <a:rPr kumimoji="0" lang="en-US" altLang="ko-KR" sz="2400" dirty="0" smtClean="0">
                <a:latin typeface="+mn-lt"/>
              </a:rPr>
              <a:t>	</a:t>
            </a:r>
            <a:r>
              <a:rPr kumimoji="0" lang="en-US" altLang="ko-KR" sz="2400" dirty="0" smtClean="0">
                <a:solidFill>
                  <a:srgbClr val="0080FF"/>
                </a:solidFill>
                <a:latin typeface="+mn-lt"/>
              </a:rPr>
              <a:t>Yes</a:t>
            </a:r>
            <a:r>
              <a:rPr kumimoji="0" lang="en-US" altLang="ko-KR" sz="2400" dirty="0">
                <a:latin typeface="+mn-lt"/>
              </a:rPr>
              <a:t>, (I’m coming). 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068584" y="4733925"/>
            <a:ext cx="6508750" cy="15621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</a:rPr>
              <a:t>	</a:t>
            </a:r>
            <a:r>
              <a:rPr kumimoji="0" lang="en-US" altLang="ko-KR" sz="2400" dirty="0" smtClean="0">
                <a:latin typeface="+mn-lt"/>
              </a:rPr>
              <a:t>	A</a:t>
            </a:r>
            <a:r>
              <a:rPr kumimoji="0" lang="en-US" altLang="ko-KR" sz="2400" dirty="0">
                <a:latin typeface="+mn-lt"/>
              </a:rPr>
              <a:t>: </a:t>
            </a:r>
            <a:r>
              <a:rPr kumimoji="0" lang="en-US" altLang="ko-KR" sz="2400" dirty="0" smtClean="0">
                <a:latin typeface="+mn-lt"/>
              </a:rPr>
              <a:t>	You </a:t>
            </a:r>
            <a:r>
              <a:rPr kumimoji="0" lang="en-US" altLang="ko-KR" sz="2400" dirty="0">
                <a:latin typeface="+mn-lt"/>
              </a:rPr>
              <a:t>are not coming?</a:t>
            </a:r>
          </a:p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</a:rPr>
              <a:t>		B: </a:t>
            </a:r>
            <a:r>
              <a:rPr kumimoji="0" lang="en-US" altLang="ko-KR" sz="2400" dirty="0">
                <a:solidFill>
                  <a:srgbClr val="0000CC"/>
                </a:solidFill>
                <a:latin typeface="+mn-lt"/>
              </a:rPr>
              <a:t>               </a:t>
            </a:r>
            <a:r>
              <a:rPr kumimoji="0" lang="ko-KR" altLang="en-US" sz="2400" dirty="0">
                <a:latin typeface="+mn-lt"/>
              </a:rPr>
              <a:t>(</a:t>
            </a:r>
            <a:r>
              <a:rPr kumimoji="0" lang="en-US" altLang="ko-KR" sz="2400" dirty="0">
                <a:latin typeface="+mn-lt"/>
              </a:rPr>
              <a:t>I’m not coming).</a:t>
            </a:r>
          </a:p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</a:rPr>
              <a:t>		     </a:t>
            </a:r>
            <a:r>
              <a:rPr kumimoji="0" lang="en-US" altLang="ko-KR" sz="2400" dirty="0">
                <a:solidFill>
                  <a:srgbClr val="FF6600"/>
                </a:solidFill>
                <a:latin typeface="+mn-lt"/>
              </a:rPr>
              <a:t>               </a:t>
            </a:r>
            <a:r>
              <a:rPr kumimoji="0" lang="en-US" altLang="ko-KR" sz="2400" dirty="0">
                <a:latin typeface="+mn-lt"/>
              </a:rPr>
              <a:t>(I’m coming).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32796" y="5297190"/>
            <a:ext cx="908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FF"/>
                </a:solidFill>
              </a:rPr>
              <a:t>Right,</a:t>
            </a:r>
            <a:endParaRPr lang="en-US" sz="2400" dirty="0">
              <a:solidFill>
                <a:srgbClr val="008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32796" y="5834360"/>
            <a:ext cx="1111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80"/>
                </a:solidFill>
              </a:rPr>
              <a:t>Wrong</a:t>
            </a:r>
            <a:r>
              <a:rPr lang="en-US" sz="2400" dirty="0" smtClean="0"/>
              <a:t>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521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308825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Negative questions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58132" y="1670104"/>
            <a:ext cx="8372232" cy="2391624"/>
          </a:xfrm>
          <a:prstGeom prst="roundRect">
            <a:avLst/>
          </a:prstGeom>
          <a:noFill/>
          <a:ln w="28575" cmpd="sng">
            <a:solidFill>
              <a:srgbClr val="FF66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73125" y="1802110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한국어 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068584" y="2263775"/>
            <a:ext cx="6508750" cy="156210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</a:rPr>
              <a:t>	</a:t>
            </a:r>
            <a:r>
              <a:rPr kumimoji="0" lang="en-US" altLang="ko-KR" sz="2400" dirty="0" smtClean="0">
                <a:latin typeface="+mn-lt"/>
              </a:rPr>
              <a:t>	A</a:t>
            </a:r>
            <a:r>
              <a:rPr kumimoji="0" lang="en-US" altLang="ko-KR" sz="2400" dirty="0">
                <a:latin typeface="+mn-lt"/>
              </a:rPr>
              <a:t>: </a:t>
            </a:r>
            <a:r>
              <a:rPr kumimoji="0" lang="en-US" altLang="ko-KR" sz="2400" dirty="0" smtClean="0">
                <a:latin typeface="+mn-lt"/>
              </a:rPr>
              <a:t>	Aren’t you coming?</a:t>
            </a:r>
            <a:endParaRPr kumimoji="0" lang="en-US" altLang="ko-KR" sz="2400" dirty="0">
              <a:latin typeface="+mn-lt"/>
            </a:endParaRPr>
          </a:p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</a:rPr>
              <a:t>		B: </a:t>
            </a:r>
            <a:r>
              <a:rPr kumimoji="0" lang="en-US" altLang="ko-KR" sz="2400" dirty="0" smtClean="0">
                <a:solidFill>
                  <a:srgbClr val="0000CC"/>
                </a:solidFill>
                <a:latin typeface="+mn-lt"/>
              </a:rPr>
              <a:t>	</a:t>
            </a:r>
            <a:r>
              <a:rPr kumimoji="0" lang="en-US" altLang="ko-KR" sz="2400" dirty="0" smtClean="0">
                <a:solidFill>
                  <a:srgbClr val="0080FF"/>
                </a:solidFill>
                <a:latin typeface="+mn-lt"/>
              </a:rPr>
              <a:t>Right</a:t>
            </a:r>
            <a:r>
              <a:rPr kumimoji="0" lang="en-US" altLang="ko-KR" sz="2400" dirty="0" smtClean="0">
                <a:solidFill>
                  <a:srgbClr val="000000"/>
                </a:solidFill>
                <a:latin typeface="+mn-lt"/>
              </a:rPr>
              <a:t>,</a:t>
            </a:r>
            <a:r>
              <a:rPr kumimoji="0" lang="en-US" altLang="ko-KR" sz="2400" dirty="0" smtClean="0">
                <a:solidFill>
                  <a:srgbClr val="0000CC"/>
                </a:solidFill>
                <a:latin typeface="+mn-lt"/>
              </a:rPr>
              <a:t> </a:t>
            </a:r>
            <a:r>
              <a:rPr kumimoji="0" lang="ko-KR" altLang="en-US" sz="2400" dirty="0" smtClean="0">
                <a:latin typeface="+mn-lt"/>
              </a:rPr>
              <a:t>(</a:t>
            </a:r>
            <a:r>
              <a:rPr kumimoji="0" lang="en-US" altLang="ko-KR" sz="2400" dirty="0">
                <a:latin typeface="+mn-lt"/>
              </a:rPr>
              <a:t>I’m not coming).</a:t>
            </a:r>
          </a:p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</a:rPr>
              <a:t>		     </a:t>
            </a:r>
            <a:r>
              <a:rPr kumimoji="0" lang="en-US" altLang="ko-KR" sz="2400" dirty="0">
                <a:solidFill>
                  <a:srgbClr val="FF6600"/>
                </a:solidFill>
                <a:latin typeface="+mn-lt"/>
              </a:rPr>
              <a:t> </a:t>
            </a:r>
            <a:r>
              <a:rPr kumimoji="0" lang="en-US" altLang="ko-KR" sz="2400" dirty="0" smtClean="0">
                <a:solidFill>
                  <a:srgbClr val="FF6600"/>
                </a:solidFill>
                <a:latin typeface="+mn-lt"/>
              </a:rPr>
              <a:t>	</a:t>
            </a:r>
            <a:r>
              <a:rPr kumimoji="0" lang="en-US" altLang="ko-KR" sz="2400" dirty="0" smtClean="0">
                <a:solidFill>
                  <a:srgbClr val="FF0080"/>
                </a:solidFill>
                <a:latin typeface="+mn-lt"/>
              </a:rPr>
              <a:t>Wrong</a:t>
            </a:r>
            <a:r>
              <a:rPr kumimoji="0" lang="en-US" altLang="ko-KR" sz="2400" dirty="0" smtClean="0">
                <a:latin typeface="+mn-lt"/>
              </a:rPr>
              <a:t>,</a:t>
            </a:r>
            <a:r>
              <a:rPr kumimoji="0" lang="en-US" altLang="ko-KR" sz="2400" dirty="0" smtClean="0">
                <a:solidFill>
                  <a:srgbClr val="FF0080"/>
                </a:solidFill>
                <a:latin typeface="+mn-lt"/>
              </a:rPr>
              <a:t> </a:t>
            </a:r>
            <a:r>
              <a:rPr kumimoji="0" lang="en-US" altLang="ko-KR" sz="2400" dirty="0" smtClean="0">
                <a:latin typeface="+mn-lt"/>
              </a:rPr>
              <a:t>(</a:t>
            </a:r>
            <a:r>
              <a:rPr kumimoji="0" lang="en-US" altLang="ko-KR" sz="2400" dirty="0">
                <a:latin typeface="+mn-lt"/>
              </a:rPr>
              <a:t>I’m coming). </a:t>
            </a:r>
          </a:p>
        </p:txBody>
      </p:sp>
      <p:pic>
        <p:nvPicPr>
          <p:cNvPr id="11" name="Picture 10" descr="BL6_CO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14"/>
          <a:stretch/>
        </p:blipFill>
        <p:spPr>
          <a:xfrm>
            <a:off x="873125" y="4257615"/>
            <a:ext cx="2905125" cy="2244031"/>
          </a:xfrm>
          <a:prstGeom prst="rect">
            <a:avLst/>
          </a:prstGeom>
        </p:spPr>
      </p:pic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983739" y="4635500"/>
            <a:ext cx="4603750" cy="1569660"/>
          </a:xfrm>
          <a:prstGeom prst="rect">
            <a:avLst/>
          </a:prstGeom>
          <a:noFill/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	A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: 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	</a:t>
            </a:r>
            <a:r>
              <a:rPr kumimoji="0" lang="ko-KR" altLang="en-US" sz="2400" dirty="0" smtClean="0">
                <a:latin typeface="+mn-lt"/>
                <a:ea typeface="나눔고딕"/>
                <a:cs typeface="나눔고딕"/>
              </a:rPr>
              <a:t>오늘 파티에 안 와요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?</a:t>
            </a:r>
          </a:p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		B: </a:t>
            </a:r>
            <a:r>
              <a:rPr kumimoji="0" lang="en-US" altLang="ko-KR" sz="2400" dirty="0" smtClean="0">
                <a:solidFill>
                  <a:srgbClr val="0000CC"/>
                </a:solidFill>
                <a:latin typeface="+mn-lt"/>
                <a:ea typeface="나눔고딕"/>
                <a:cs typeface="나눔고딕"/>
              </a:rPr>
              <a:t>	</a:t>
            </a:r>
            <a:r>
              <a:rPr kumimoji="0" lang="ko-KR" altLang="en-US" sz="24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네</a:t>
            </a:r>
            <a:r>
              <a:rPr kumimoji="0" lang="ko-KR" altLang="ko-KR" sz="2400" dirty="0" smtClean="0">
                <a:latin typeface="+mn-lt"/>
                <a:ea typeface="나눔고딕"/>
                <a:cs typeface="나눔고딕"/>
              </a:rPr>
              <a:t>.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			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	</a:t>
            </a:r>
            <a:endParaRPr kumimoji="0" lang="en-US" altLang="ko-KR" sz="2400" dirty="0" smtClean="0">
              <a:latin typeface="+mn-lt"/>
              <a:ea typeface="나눔고딕"/>
              <a:cs typeface="나눔고딕"/>
            </a:endParaRPr>
          </a:p>
          <a:p>
            <a:pPr eaLnBrk="1" latinLnBrk="0" hangingPunct="1">
              <a:spcBef>
                <a:spcPct val="50000"/>
              </a:spcBef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	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or 	B:</a:t>
            </a:r>
            <a:r>
              <a:rPr kumimoji="0" lang="ko-KR" altLang="en-US" sz="2400" dirty="0" smtClean="0">
                <a:latin typeface="+mn-lt"/>
                <a:ea typeface="나눔고딕"/>
                <a:cs typeface="나눔고딕"/>
              </a:rPr>
              <a:t> 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	</a:t>
            </a:r>
            <a:r>
              <a:rPr kumimoji="0" lang="ko-KR" altLang="en-US" sz="2400" dirty="0" smtClean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아니요</a:t>
            </a:r>
            <a:r>
              <a:rPr kumimoji="0" lang="en-US" altLang="ko-KR" sz="2400" dirty="0" smtClean="0">
                <a:latin typeface="+mn-lt"/>
                <a:ea typeface="나눔고딕"/>
                <a:cs typeface="나눔고딕"/>
              </a:rPr>
              <a:t>. 	</a:t>
            </a:r>
            <a:endParaRPr kumimoji="0" lang="en-US" altLang="ko-KR" sz="2400" dirty="0">
              <a:latin typeface="+mn-lt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62709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8727188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Negative questions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23771" y="1692195"/>
            <a:ext cx="8547005" cy="584359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521" y="1767756"/>
            <a:ext cx="8399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나눔고딕"/>
                <a:cs typeface="나눔고딕"/>
              </a:rPr>
              <a:t>Let’s practice negative questions!</a:t>
            </a:r>
            <a:endParaRPr lang="en-US" sz="2000" dirty="0">
              <a:ea typeface="나눔고딕"/>
              <a:cs typeface="나눔고딕"/>
            </a:endParaRPr>
          </a:p>
        </p:txBody>
      </p:sp>
      <p:pic>
        <p:nvPicPr>
          <p:cNvPr id="6" name="Picture 5" descr="BL7_CO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r="7210" b="9491"/>
          <a:stretch/>
        </p:blipFill>
        <p:spPr>
          <a:xfrm>
            <a:off x="1000125" y="2873375"/>
            <a:ext cx="2410671" cy="3318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8250" y="2745990"/>
            <a:ext cx="4673232" cy="343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3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집에서 학교까지 안 가까워요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4380"/>
              </a:lnSpc>
            </a:pP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_______,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가까워요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43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이번 학기에 전공 수업 안 들어요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4380"/>
              </a:lnSpc>
            </a:pP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_______,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안 들어요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ts val="438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극장에 자주 안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ts val="4380"/>
              </a:lnSpc>
            </a:pP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_______,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자주 못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가끔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7000" y="3453457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아니요</a:t>
            </a:r>
            <a:endParaRPr lang="en-US" sz="2400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37486" y="4542482"/>
            <a:ext cx="473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네</a:t>
            </a:r>
            <a:endParaRPr lang="en-US" sz="2400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37486" y="5664298"/>
            <a:ext cx="473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FF6666"/>
                </a:solidFill>
                <a:latin typeface="나눔고딕"/>
                <a:ea typeface="나눔고딕"/>
                <a:cs typeface="나눔고딕"/>
              </a:rPr>
              <a:t>네</a:t>
            </a:r>
            <a:endParaRPr lang="en-US" sz="2400" dirty="0">
              <a:solidFill>
                <a:srgbClr val="FF6666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2880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9494101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Negative questions</a:t>
                      </a:r>
                      <a:endParaRPr lang="en-US" sz="2800" b="1" dirty="0" smtClean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23771" y="1692195"/>
            <a:ext cx="8547005" cy="584359"/>
          </a:xfrm>
          <a:prstGeom prst="roundRect">
            <a:avLst/>
          </a:prstGeom>
          <a:noFill/>
          <a:ln w="19050" cmpd="sng">
            <a:solidFill>
              <a:srgbClr val="0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521" y="1767756"/>
            <a:ext cx="839938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ea typeface="나눔고딕"/>
                <a:cs typeface="나눔고딕"/>
              </a:rPr>
              <a:t>Let’s practice negative questions!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28688" y="2698750"/>
            <a:ext cx="7358062" cy="3201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eaLnBrk="1" hangingPunct="1">
              <a:lnSpc>
                <a:spcPts val="4060"/>
              </a:lnSpc>
              <a:buFontTx/>
              <a:buAutoNum type="arabicPeriod"/>
            </a:pPr>
            <a:r>
              <a:rPr lang="ko-KR" altLang="en-US" sz="2800" dirty="0">
                <a:latin typeface="+mn-lt"/>
                <a:ea typeface="나눔고딕"/>
                <a:cs typeface="나눔고딕"/>
              </a:rPr>
              <a:t>버락 오바마는  미국  사람이  </a:t>
            </a:r>
            <a:r>
              <a:rPr lang="ko-KR" altLang="en-US" sz="2800" dirty="0">
                <a:solidFill>
                  <a:srgbClr val="FF6666"/>
                </a:solidFill>
                <a:latin typeface="+mn-lt"/>
                <a:ea typeface="나눔고딕"/>
                <a:cs typeface="나눔고딕"/>
              </a:rPr>
              <a:t>아니에요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?</a:t>
            </a:r>
          </a:p>
          <a:p>
            <a:pPr eaLnBrk="1" hangingPunct="1">
              <a:lnSpc>
                <a:spcPts val="4060"/>
              </a:lnSpc>
              <a:buFontTx/>
              <a:buAutoNum type="arabicPeriod"/>
            </a:pPr>
            <a:r>
              <a:rPr lang="ko-KR" altLang="en-US" sz="2800" dirty="0">
                <a:latin typeface="+mn-lt"/>
                <a:ea typeface="나눔고딕"/>
                <a:cs typeface="나눔고딕"/>
              </a:rPr>
              <a:t>이번  학기에  한국어  수업  </a:t>
            </a:r>
            <a:r>
              <a:rPr lang="ko-KR" altLang="en-US" sz="2800" dirty="0">
                <a:solidFill>
                  <a:srgbClr val="FF6666"/>
                </a:solidFill>
                <a:latin typeface="+mn-lt"/>
                <a:ea typeface="나눔고딕"/>
                <a:cs typeface="나눔고딕"/>
              </a:rPr>
              <a:t>안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  들어요?</a:t>
            </a:r>
          </a:p>
          <a:p>
            <a:pPr eaLnBrk="1" hangingPunct="1">
              <a:lnSpc>
                <a:spcPts val="4060"/>
              </a:lnSpc>
              <a:buFontTx/>
              <a:buAutoNum type="arabicPeriod"/>
            </a:pPr>
            <a:r>
              <a:rPr lang="ko-KR" altLang="en-US" sz="2800" dirty="0">
                <a:latin typeface="+mn-lt"/>
                <a:ea typeface="나눔고딕"/>
                <a:cs typeface="나눔고딕"/>
              </a:rPr>
              <a:t>오늘  아침  </a:t>
            </a:r>
            <a:r>
              <a:rPr lang="ko-KR" altLang="en-US" sz="2800" dirty="0">
                <a:solidFill>
                  <a:srgbClr val="FF6666"/>
                </a:solidFill>
                <a:latin typeface="+mn-lt"/>
                <a:ea typeface="나눔고딕"/>
                <a:cs typeface="나눔고딕"/>
              </a:rPr>
              <a:t>안</a:t>
            </a:r>
            <a:r>
              <a:rPr lang="ko-KR" altLang="en-US" sz="2800" dirty="0">
                <a:solidFill>
                  <a:srgbClr val="0000CC"/>
                </a:solidFill>
                <a:latin typeface="+mn-lt"/>
                <a:ea typeface="나눔고딕"/>
                <a:cs typeface="나눔고딕"/>
              </a:rPr>
              <a:t> 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 먹었어요?</a:t>
            </a:r>
          </a:p>
          <a:p>
            <a:pPr eaLnBrk="1" hangingPunct="1">
              <a:lnSpc>
                <a:spcPts val="4060"/>
              </a:lnSpc>
              <a:buFontTx/>
              <a:buAutoNum type="arabicPeriod"/>
            </a:pPr>
            <a:r>
              <a:rPr lang="ko-KR" altLang="en-US" sz="2800" dirty="0">
                <a:latin typeface="+mn-lt"/>
                <a:ea typeface="나눔고딕"/>
                <a:cs typeface="나눔고딕"/>
              </a:rPr>
              <a:t>동생  </a:t>
            </a:r>
            <a:r>
              <a:rPr lang="ko-KR" altLang="en-US" sz="2800" dirty="0">
                <a:solidFill>
                  <a:srgbClr val="FF6666"/>
                </a:solidFill>
                <a:latin typeface="+mn-lt"/>
                <a:ea typeface="나눔고딕"/>
                <a:cs typeface="나눔고딕"/>
              </a:rPr>
              <a:t>없어요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?</a:t>
            </a:r>
          </a:p>
          <a:p>
            <a:pPr eaLnBrk="1" hangingPunct="1">
              <a:lnSpc>
                <a:spcPts val="4060"/>
              </a:lnSpc>
              <a:buFontTx/>
              <a:buAutoNum type="arabicPeriod"/>
            </a:pPr>
            <a:r>
              <a:rPr lang="ko-KR" altLang="en-US" sz="2800" dirty="0">
                <a:latin typeface="+mn-lt"/>
                <a:ea typeface="나눔고딕"/>
                <a:cs typeface="나눔고딕"/>
              </a:rPr>
              <a:t>선생님  전화  번호  </a:t>
            </a:r>
            <a:r>
              <a:rPr lang="ko-KR" altLang="en-US" sz="2800" dirty="0">
                <a:solidFill>
                  <a:srgbClr val="FF6666"/>
                </a:solidFill>
                <a:latin typeface="+mn-lt"/>
                <a:ea typeface="나눔고딕"/>
                <a:cs typeface="나눔고딕"/>
              </a:rPr>
              <a:t>몰라요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?</a:t>
            </a:r>
          </a:p>
          <a:p>
            <a:pPr eaLnBrk="1" hangingPunct="1">
              <a:lnSpc>
                <a:spcPts val="4060"/>
              </a:lnSpc>
              <a:buFontTx/>
              <a:buAutoNum type="arabicPeriod"/>
            </a:pPr>
            <a:r>
              <a:rPr lang="ko-KR" altLang="en-US" sz="2800" dirty="0">
                <a:latin typeface="+mn-lt"/>
                <a:ea typeface="나눔고딕"/>
                <a:cs typeface="나눔고딕"/>
              </a:rPr>
              <a:t>오늘 파티에 </a:t>
            </a:r>
            <a:r>
              <a:rPr lang="ko-KR" altLang="en-US" sz="2800" dirty="0">
                <a:solidFill>
                  <a:srgbClr val="FF6666"/>
                </a:solidFill>
                <a:latin typeface="+mn-lt"/>
                <a:ea typeface="나눔고딕"/>
                <a:cs typeface="나눔고딕"/>
              </a:rPr>
              <a:t>안</a:t>
            </a:r>
            <a:r>
              <a:rPr lang="ko-KR" altLang="en-US" sz="2800" dirty="0">
                <a:latin typeface="+mn-lt"/>
                <a:ea typeface="나눔고딕"/>
                <a:cs typeface="나눔고딕"/>
              </a:rPr>
              <a:t> 갈 거예요</a:t>
            </a:r>
            <a:r>
              <a:rPr lang="en-US" altLang="ko-KR" sz="2800" dirty="0">
                <a:latin typeface="+mn-lt"/>
                <a:ea typeface="나눔고딕"/>
                <a:cs typeface="나눔고딕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1350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6660895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Picture 2" descr="chaykppang 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30" y="3283786"/>
            <a:ext cx="2885719" cy="26196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61635" y="193619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7072" y="1570992"/>
            <a:ext cx="8434509" cy="1186149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073" y="1613028"/>
            <a:ext cx="7961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rgbClr val="FF0080"/>
                </a:solidFill>
                <a:ea typeface="나눔고딕"/>
                <a:cs typeface="나눔고딕"/>
              </a:rPr>
              <a:t>참</a:t>
            </a:r>
            <a:r>
              <a:rPr lang="en-US" altLang="ko-KR" dirty="0">
                <a:solidFill>
                  <a:srgbClr val="FF0080"/>
                </a:solidFill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solidFill>
                  <a:srgbClr val="FF0080"/>
                </a:solidFill>
                <a:ea typeface="나눔고딕"/>
                <a:cs typeface="나눔고딕"/>
              </a:rPr>
              <a:t>‘by </a:t>
            </a:r>
            <a:r>
              <a:rPr lang="en-US" altLang="ko-KR" sz="2400" dirty="0">
                <a:solidFill>
                  <a:srgbClr val="FF0080"/>
                </a:solidFill>
                <a:ea typeface="나눔고딕"/>
                <a:cs typeface="나눔고딕"/>
              </a:rPr>
              <a:t>the way’ </a:t>
            </a:r>
            <a:r>
              <a:rPr lang="en-US" altLang="ko-KR" sz="2400" dirty="0">
                <a:ea typeface="나눔고딕"/>
                <a:cs typeface="나눔고딕"/>
              </a:rPr>
              <a:t>is often used when one comes to remember something to say. </a:t>
            </a:r>
            <a:r>
              <a:rPr lang="en-US" altLang="ko-KR" sz="2400" dirty="0" smtClean="0">
                <a:ea typeface="나눔고딕"/>
                <a:cs typeface="나눔고딕"/>
              </a:rPr>
              <a:t>The </a:t>
            </a:r>
            <a:r>
              <a:rPr lang="en-US" altLang="ko-KR" sz="2400" dirty="0">
                <a:ea typeface="나눔고딕"/>
                <a:cs typeface="나눔고딕"/>
              </a:rPr>
              <a:t>literal meaning </a:t>
            </a: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is 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‘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really</a:t>
            </a:r>
            <a:r>
              <a:rPr lang="en-US" altLang="ko-KR" sz="2400" dirty="0">
                <a:solidFill>
                  <a:srgbClr val="0080FF"/>
                </a:solidFill>
                <a:ea typeface="나눔고딕"/>
                <a:cs typeface="나눔고딕"/>
              </a:rPr>
              <a:t>, </a:t>
            </a:r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truly</a:t>
            </a:r>
            <a:r>
              <a:rPr lang="en-US" altLang="ko-KR" sz="2400" dirty="0" smtClean="0">
                <a:solidFill>
                  <a:srgbClr val="000000"/>
                </a:solidFill>
                <a:ea typeface="나눔고딕"/>
                <a:cs typeface="나눔고딕"/>
              </a:rPr>
              <a:t>.’ </a:t>
            </a:r>
            <a:endParaRPr lang="en-US" sz="2400" dirty="0">
              <a:solidFill>
                <a:srgbClr val="000000"/>
              </a:solidFill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1493" y="3516129"/>
            <a:ext cx="5110537" cy="2110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980"/>
              </a:lnSpc>
            </a:pPr>
            <a:r>
              <a:rPr lang="en-US" sz="2400" dirty="0" smtClean="0">
                <a:ea typeface="나눔고딕"/>
                <a:cs typeface="나눔고딕"/>
              </a:rPr>
              <a:t>A: 	</a:t>
            </a:r>
            <a:r>
              <a:rPr lang="ko-KR" altLang="en-US" sz="2400" dirty="0" smtClean="0">
                <a:ea typeface="나눔고딕"/>
                <a:cs typeface="나눔고딕"/>
              </a:rPr>
              <a:t>한국어 수업이 어때요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</a:p>
          <a:p>
            <a:pPr>
              <a:lnSpc>
                <a:spcPts val="3980"/>
              </a:lnSpc>
            </a:pPr>
            <a:r>
              <a:rPr lang="en-US" sz="2400" dirty="0" smtClean="0">
                <a:ea typeface="나눔고딕"/>
                <a:cs typeface="나눔고딕"/>
              </a:rPr>
              <a:t>B: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ea typeface="나눔고딕"/>
                <a:cs typeface="나눔고딕"/>
              </a:rPr>
              <a:t>재미있어요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ea typeface="나눔고딕"/>
                <a:cs typeface="나눔고딕"/>
              </a:rPr>
              <a:t> 선생님도 </a:t>
            </a:r>
            <a:r>
              <a:rPr lang="ko-KR" altLang="en-US" sz="2400" dirty="0" smtClean="0">
                <a:solidFill>
                  <a:srgbClr val="0080FF"/>
                </a:solidFill>
                <a:ea typeface="나눔고딕"/>
                <a:cs typeface="나눔고딕"/>
              </a:rPr>
              <a:t>참</a:t>
            </a:r>
            <a:r>
              <a:rPr lang="ko-KR" altLang="en-US" sz="2400" dirty="0" smtClean="0">
                <a:ea typeface="나눔고딕"/>
                <a:cs typeface="나눔고딕"/>
              </a:rPr>
              <a:t> 좋으세요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sz="2400" dirty="0"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solidFill>
                  <a:srgbClr val="FF0080"/>
                </a:solidFill>
                <a:ea typeface="나눔고딕"/>
                <a:cs typeface="나눔고딕"/>
              </a:rPr>
              <a:t>참</a:t>
            </a:r>
            <a:r>
              <a:rPr lang="en-US" altLang="ko-KR" sz="2400" dirty="0" smtClean="0"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ea typeface="나눔고딕"/>
                <a:cs typeface="나눔고딕"/>
              </a:rPr>
              <a:t> 책 사러 서점에 같이 가요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</a:p>
          <a:p>
            <a:pPr>
              <a:lnSpc>
                <a:spcPts val="3980"/>
              </a:lnSpc>
            </a:pPr>
            <a:r>
              <a:rPr lang="en-US" altLang="ko-KR" sz="2400" dirty="0" smtClean="0"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ea typeface="나눔고딕"/>
                <a:cs typeface="나눔고딕"/>
              </a:rPr>
              <a:t>내일 숙제가 있어요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002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621093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497"/>
                <a:gridCol w="4375883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Narration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소피아의 주말</a:t>
                      </a:r>
                      <a:endParaRPr lang="en-US" sz="24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64192" y="1733260"/>
            <a:ext cx="8204026" cy="44935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지난 주에는 시험이 많았어요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그래서 아주 바빴어요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주말에는 친구들하고 같이 영화를 보러 갔어요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영화가 참 재미있었어요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영화를 보고 중국 음식을 먹었어요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다음 주말에는 여동생이 뉴욕에서 올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동생은 다음 학기에 대학에 가요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심리학을 전공할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동생도 저도 많이 바빠요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그래서 서로 전화를 자주 못 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이번에 동생하고 오래간만에 이야기를 많이 할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동생이 한국 음식을 좋아해요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그래서 집에서 한국 음식을 준비할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2646" y="1578367"/>
            <a:ext cx="8773380" cy="4960646"/>
          </a:xfrm>
          <a:prstGeom prst="roundRect">
            <a:avLst/>
          </a:prstGeom>
          <a:noFill/>
          <a:ln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6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2534575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/>
                <a:gridCol w="3839261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194683"/>
              </p:ext>
            </p:extLst>
          </p:nvPr>
        </p:nvGraphicFramePr>
        <p:xfrm>
          <a:off x="1000501" y="2453358"/>
          <a:ext cx="7112001" cy="393016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70667"/>
                <a:gridCol w="2370667"/>
                <a:gridCol w="2370667"/>
              </a:tblGrid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+mn-cs"/>
                        </a:rPr>
                        <a:t>Last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+mn-cs"/>
                        </a:rPr>
                        <a:t>This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+mn-lt"/>
                          <a:cs typeface="+mn-cs"/>
                        </a:rPr>
                        <a:t>Next</a:t>
                      </a:r>
                      <a:endParaRPr lang="en-US" sz="2800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36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지난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이번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0" dirty="0" smtClean="0">
                          <a:latin typeface="나눔고딕"/>
                          <a:ea typeface="나눔고딕"/>
                          <a:cs typeface="나눔고딕"/>
                        </a:rPr>
                        <a:t>다음</a:t>
                      </a:r>
                      <a:endParaRPr lang="en-US" sz="24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5066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367"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6669" y="1609532"/>
            <a:ext cx="6447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expressions: days, weeks, months, and years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91069" y="3643490"/>
            <a:ext cx="1589648" cy="2095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지난 월요일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지난 토요일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지난 주말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지난 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지난 달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7240" y="3647887"/>
            <a:ext cx="1589648" cy="2095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이번 월요일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이번 토요일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이번 주말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이번 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번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달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45869" y="3647887"/>
            <a:ext cx="1589648" cy="20950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월요일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토요일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주말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주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 algn="ctr">
              <a:lnSpc>
                <a:spcPts val="314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달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1069" y="5869501"/>
            <a:ext cx="17641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008000"/>
                </a:solidFill>
                <a:ea typeface="나눔고딕"/>
                <a:cs typeface="나눔고딕"/>
              </a:rPr>
              <a:t>작년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last year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4528" y="5869501"/>
            <a:ext cx="1787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008000"/>
                </a:solidFill>
                <a:ea typeface="나눔고딕"/>
                <a:cs typeface="나눔고딕"/>
              </a:rPr>
              <a:t>올해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this year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70610" y="5869501"/>
            <a:ext cx="1943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 smtClean="0">
                <a:solidFill>
                  <a:srgbClr val="008000"/>
                </a:solidFill>
                <a:ea typeface="나눔고딕"/>
                <a:cs typeface="나눔고딕"/>
              </a:rPr>
              <a:t>내년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ko-KR" altLang="ko-KR" sz="2200" dirty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next year</a:t>
            </a:r>
            <a:endParaRPr lang="en-US" sz="22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5178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675994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2"/>
            <a:ext cx="8434509" cy="199203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3394" y="1610077"/>
            <a:ext cx="8358187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hangingPunct="1"/>
            <a:r>
              <a:rPr lang="en-US" altLang="ko-KR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~(</a:t>
            </a:r>
            <a:r>
              <a:rPr lang="ko-KR" altLang="en-US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으</a:t>
            </a:r>
            <a:r>
              <a:rPr lang="en-US" altLang="ko-KR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)</a:t>
            </a:r>
            <a:r>
              <a:rPr lang="ko-KR" altLang="en-US" sz="32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ㄹ 거예요</a:t>
            </a:r>
            <a:r>
              <a:rPr lang="en-US" altLang="ko-KR" sz="3200" dirty="0">
                <a:latin typeface="+mn-lt"/>
                <a:ea typeface="나눔고딕"/>
                <a:cs typeface="나눔고딕"/>
              </a:rPr>
              <a:t>: </a:t>
            </a:r>
            <a:r>
              <a:rPr lang="en-US" altLang="ko-KR" sz="3200" dirty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expression of </a:t>
            </a:r>
            <a:r>
              <a:rPr lang="en-US" altLang="ko-KR" sz="3200" dirty="0" smtClean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probability</a:t>
            </a:r>
            <a:endParaRPr lang="en-US" altLang="ko-KR" sz="3200" dirty="0">
              <a:latin typeface="+mn-lt"/>
              <a:ea typeface="나눔고딕"/>
              <a:cs typeface="나눔고딕"/>
            </a:endParaRPr>
          </a:p>
          <a:p>
            <a:pPr eaLnBrk="1" hangingPunct="1"/>
            <a:r>
              <a:rPr lang="en-US" altLang="ko-KR" sz="3200" dirty="0">
                <a:latin typeface="+mn-lt"/>
                <a:ea typeface="나눔고딕"/>
                <a:cs typeface="나눔고딕"/>
              </a:rPr>
              <a:t>    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It marks a situation the speaker thinks is likely happen and often speaker’s or the listener’s </a:t>
            </a:r>
            <a:r>
              <a:rPr lang="en-US" altLang="ko-KR" sz="2400" dirty="0">
                <a:solidFill>
                  <a:srgbClr val="0080FF"/>
                </a:solidFill>
                <a:latin typeface="+mn-lt"/>
                <a:ea typeface="나눔고딕"/>
                <a:cs typeface="나눔고딕"/>
              </a:rPr>
              <a:t>intention or plan</a:t>
            </a:r>
            <a:r>
              <a:rPr lang="en-US" altLang="ko-KR" sz="2400" dirty="0">
                <a:latin typeface="+mn-lt"/>
                <a:ea typeface="나눔고딕"/>
                <a:cs typeface="나눔고딕"/>
              </a:rPr>
              <a:t>. However, the scheduled event is often expressed in the present tense.  </a:t>
            </a:r>
            <a:r>
              <a:rPr lang="en-US" altLang="zh-CN" sz="2400" dirty="0">
                <a:latin typeface="+mn-lt"/>
                <a:ea typeface="나눔고딕"/>
                <a:cs typeface="나눔고딕"/>
              </a:rPr>
              <a:t> </a:t>
            </a:r>
            <a:endParaRPr lang="zh-CN" altLang="en-US" sz="2400" dirty="0">
              <a:latin typeface="+mn-lt"/>
              <a:ea typeface="나눔고딕"/>
              <a:cs typeface="나눔고딕"/>
            </a:endParaRPr>
          </a:p>
        </p:txBody>
      </p:sp>
      <p:pic>
        <p:nvPicPr>
          <p:cNvPr id="7" name="Picture 6" descr="iyakihat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77" y="3892936"/>
            <a:ext cx="2556804" cy="255680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27817" y="4556474"/>
            <a:ext cx="5352535" cy="13270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3577" y="4552759"/>
            <a:ext cx="497516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소피아: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	다음 주말에 뭐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할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  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유미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영화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볼 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577" y="3942422"/>
            <a:ext cx="2280642" cy="461665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80FF"/>
                </a:solidFill>
                <a:ea typeface="나눔고딕"/>
                <a:cs typeface="나눔고딕"/>
              </a:rPr>
              <a:t>intention or plan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19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397775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70161" y="2098646"/>
            <a:ext cx="5352535" cy="13270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5104" y="2124206"/>
            <a:ext cx="50059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제니: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다음 월요일에 수업 있으세요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   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우진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아마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없을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거예요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cenhwahata 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47" y="1614649"/>
            <a:ext cx="2520696" cy="2520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577" y="1482786"/>
            <a:ext cx="1544012" cy="461665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probability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298828" y="4692378"/>
            <a:ext cx="5352535" cy="1327071"/>
          </a:xfrm>
          <a:prstGeom prst="roundRect">
            <a:avLst/>
          </a:prstGeom>
          <a:solidFill>
            <a:srgbClr val="CCFFCC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04856" y="4692378"/>
            <a:ext cx="50059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피터: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다음 월요일에 수업 있으세요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?   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아니요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없어요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휴일이에요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0068" y="6101222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ea typeface="나눔고딕"/>
                <a:cs typeface="나눔고딕"/>
              </a:rPr>
              <a:t>*휴일</a:t>
            </a:r>
            <a:r>
              <a:rPr lang="en-US" altLang="ko-KR" sz="2000" dirty="0" smtClean="0"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ea typeface="나눔고딕"/>
                <a:cs typeface="나눔고딕"/>
              </a:rPr>
              <a:t>holiday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4856" y="4089578"/>
            <a:ext cx="1762021" cy="461665"/>
          </a:xfrm>
          <a:prstGeom prst="rect">
            <a:avLst/>
          </a:prstGeom>
          <a:noFill/>
          <a:ln>
            <a:solidFill>
              <a:srgbClr val="0080FF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rgbClr val="0080FF"/>
                </a:solidFill>
                <a:ea typeface="나눔고딕"/>
                <a:cs typeface="나눔고딕"/>
              </a:rPr>
              <a:t>definite plan</a:t>
            </a:r>
            <a:endParaRPr lang="en-US" sz="2400" dirty="0"/>
          </a:p>
        </p:txBody>
      </p:sp>
      <p:pic>
        <p:nvPicPr>
          <p:cNvPr id="11" name="Picture 10" descr="BL6_NA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7"/>
          <a:stretch/>
        </p:blipFill>
        <p:spPr>
          <a:xfrm>
            <a:off x="470161" y="3683533"/>
            <a:ext cx="2828667" cy="28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836840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28579" y="1637019"/>
            <a:ext cx="1778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Conjugation</a:t>
            </a:r>
            <a:r>
              <a:rPr lang="en-US" altLang="ko-KR" sz="2400" dirty="0" smtClean="0"/>
              <a:t>: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14978" y="3197811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일어나다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0" r="12010"/>
          <a:stretch/>
        </p:blipFill>
        <p:spPr>
          <a:xfrm>
            <a:off x="991136" y="4372723"/>
            <a:ext cx="2133340" cy="2093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58" y="2326466"/>
            <a:ext cx="1946322" cy="1946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3275" y="516702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앉다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66630" y="342864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6630" y="5412043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7972" y="3200125"/>
            <a:ext cx="2583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일어나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ㄹ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7972" y="5181210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앉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01764" y="4141891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201764" y="622426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89465" y="3911058"/>
            <a:ext cx="2006679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일어날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89465" y="5982500"/>
            <a:ext cx="1717373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앉을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42845" y="1620524"/>
            <a:ext cx="4208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V + 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ㄹ 거예요 </a:t>
            </a:r>
            <a:r>
              <a:rPr lang="en-US" altLang="ko-KR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		C +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 을 거예요</a:t>
            </a:r>
            <a:endParaRPr lang="en-US" sz="24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4773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6" grpId="0" animBg="1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67066"/>
              </p:ext>
            </p:extLst>
          </p:nvPr>
        </p:nvGraphicFramePr>
        <p:xfrm>
          <a:off x="192646" y="665637"/>
          <a:ext cx="8773380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/>
                <a:gridCol w="7301892"/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G7.1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+mn-lt"/>
                          <a:ea typeface="나눔고딕"/>
                          <a:cs typeface="나눔고딕"/>
                        </a:rPr>
                        <a:t>Probability: 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2800" b="1" dirty="0" smtClean="0">
                          <a:latin typeface="나눔고딕"/>
                          <a:ea typeface="나눔고딕"/>
                          <a:cs typeface="나눔고딕"/>
                        </a:rPr>
                        <a:t>ㄹ 거예요</a:t>
                      </a:r>
                      <a:endParaRPr lang="en-US" sz="28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7072" y="1570993"/>
            <a:ext cx="8434509" cy="575794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84483" y="1609532"/>
            <a:ext cx="635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Conjugation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	</a:t>
            </a:r>
            <a:r>
              <a:rPr 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V </a:t>
            </a:r>
            <a:r>
              <a:rPr 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+ </a:t>
            </a:r>
            <a:r>
              <a:rPr lang="ko-KR" alt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ㄹ 거예요 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		C +</a:t>
            </a:r>
            <a:r>
              <a:rPr lang="ko-KR" altLang="en-US" sz="2400" b="1" dirty="0">
                <a:solidFill>
                  <a:srgbClr val="FF0080"/>
                </a:solidFill>
                <a:ea typeface="나눔고딕"/>
                <a:cs typeface="나눔고딕"/>
              </a:rPr>
              <a:t> 을 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거예요</a:t>
            </a:r>
            <a:endParaRPr lang="en-US" sz="2400" b="1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3275" y="32001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보다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 descr="ssuta 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9" t="11201" r="11367" b="5690"/>
          <a:stretch/>
        </p:blipFill>
        <p:spPr>
          <a:xfrm>
            <a:off x="973158" y="4371304"/>
            <a:ext cx="1946322" cy="2094927"/>
          </a:xfrm>
          <a:prstGeom prst="rect">
            <a:avLst/>
          </a:prstGeom>
        </p:spPr>
      </p:pic>
      <p:pic>
        <p:nvPicPr>
          <p:cNvPr id="7" name="Picture 6" descr="pota (theylleypicen) 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2" y="2578100"/>
            <a:ext cx="2377440" cy="16946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13275" y="5167029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쓰다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66630" y="342864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6630" y="5412043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87972" y="3200125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보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ㄹ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7972" y="5181210"/>
            <a:ext cx="2004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쓰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ㄹ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855064" y="4141891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55064" y="6224264"/>
            <a:ext cx="835134" cy="0"/>
          </a:xfrm>
          <a:prstGeom prst="straightConnector1">
            <a:avLst/>
          </a:prstGeom>
          <a:ln w="38100" cmpd="sng">
            <a:solidFill>
              <a:srgbClr val="FF666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19342" y="3911058"/>
            <a:ext cx="1428067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볼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19342" y="5993429"/>
            <a:ext cx="1428067" cy="461665"/>
          </a:xfrm>
          <a:prstGeom prst="rect">
            <a:avLst/>
          </a:prstGeom>
          <a:noFill/>
          <a:ln>
            <a:solidFill>
              <a:srgbClr val="FF6666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쓸 거예요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11936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3" grpId="0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4644</TotalTime>
  <Words>1410</Words>
  <Application>Microsoft Office PowerPoint</Application>
  <PresentationFormat>화면 슬라이드 쇼(4:3)</PresentationFormat>
  <Paragraphs>408</Paragraphs>
  <Slides>40</Slides>
  <Notes>7</Notes>
  <HiddenSlides>0</HiddenSlides>
  <MMClips>4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Office Theme</vt:lpstr>
      <vt:lpstr>7과  주말 [The Weekend]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5과  서점에서 [At the Bookstore]</dc:title>
  <dc:creator>Jee Hyun Lee</dc:creator>
  <cp:lastModifiedBy>Windows User</cp:lastModifiedBy>
  <cp:revision>162</cp:revision>
  <dcterms:created xsi:type="dcterms:W3CDTF">2016-08-08T15:57:00Z</dcterms:created>
  <dcterms:modified xsi:type="dcterms:W3CDTF">2018-11-04T20:11:40Z</dcterms:modified>
</cp:coreProperties>
</file>